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Quicksand" charset="1" panose="00000600000000000000"/>
      <p:regular r:id="rId12"/>
    </p:embeddedFont>
    <p:embeddedFont>
      <p:font typeface="Quicksand Bold" charset="1" panose="000008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Paytone One" charset="1" panose="000005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slides/slide1.xml" Type="http://schemas.openxmlformats.org/officeDocument/2006/relationships/slide"/><Relationship Id="rId2" Target="presProps.xml" Type="http://schemas.openxmlformats.org/officeDocument/2006/relationships/presProps"/><Relationship Id="rId20" Target="slides/slide2.xml" Type="http://schemas.openxmlformats.org/officeDocument/2006/relationships/slide"/><Relationship Id="rId21" Target="slides/slide3.xml" Type="http://schemas.openxmlformats.org/officeDocument/2006/relationships/slide"/><Relationship Id="rId22" Target="slides/slide4.xml" Type="http://schemas.openxmlformats.org/officeDocument/2006/relationships/slide"/><Relationship Id="rId23" Target="slides/slide5.xml" Type="http://schemas.openxmlformats.org/officeDocument/2006/relationships/slide"/><Relationship Id="rId24" Target="slides/slide6.xml" Type="http://schemas.openxmlformats.org/officeDocument/2006/relationships/slide"/><Relationship Id="rId25" Target="slides/slide7.xml" Type="http://schemas.openxmlformats.org/officeDocument/2006/relationships/slide"/><Relationship Id="rId26" Target="slides/slide8.xml" Type="http://schemas.openxmlformats.org/officeDocument/2006/relationships/slide"/><Relationship Id="rId27" Target="slides/slide9.xml" Type="http://schemas.openxmlformats.org/officeDocument/2006/relationships/slide"/><Relationship Id="rId28" Target="slides/slide10.xml" Type="http://schemas.openxmlformats.org/officeDocument/2006/relationships/slide"/><Relationship Id="rId29" Target="slides/slide11.xml" Type="http://schemas.openxmlformats.org/officeDocument/2006/relationships/slide"/><Relationship Id="rId3" Target="viewProps.xml" Type="http://schemas.openxmlformats.org/officeDocument/2006/relationships/viewProps"/><Relationship Id="rId30" Target="slides/slide12.xml" Type="http://schemas.openxmlformats.org/officeDocument/2006/relationships/slide"/><Relationship Id="rId31" Target="slides/slide13.xml" Type="http://schemas.openxmlformats.org/officeDocument/2006/relationships/slide"/><Relationship Id="rId32" Target="slides/slide14.xml" Type="http://schemas.openxmlformats.org/officeDocument/2006/relationships/slide"/><Relationship Id="rId33" Target="slides/slide15.xml" Type="http://schemas.openxmlformats.org/officeDocument/2006/relationships/slide"/><Relationship Id="rId34" Target="slides/slide16.xml" Type="http://schemas.openxmlformats.org/officeDocument/2006/relationships/slide"/><Relationship Id="rId35" Target="slides/slide17.xml" Type="http://schemas.openxmlformats.org/officeDocument/2006/relationships/slide"/><Relationship Id="rId36" Target="slides/slide18.xml" Type="http://schemas.openxmlformats.org/officeDocument/2006/relationships/slide"/><Relationship Id="rId37" Target="slides/slide19.xml" Type="http://schemas.openxmlformats.org/officeDocument/2006/relationships/slide"/><Relationship Id="rId38" Target="slides/slide20.xml" Type="http://schemas.openxmlformats.org/officeDocument/2006/relationships/slide"/><Relationship Id="rId39" Target="slides/slide21.xml" Type="http://schemas.openxmlformats.org/officeDocument/2006/relationships/slide"/><Relationship Id="rId4" Target="theme/theme1.xml" Type="http://schemas.openxmlformats.org/officeDocument/2006/relationships/theme"/><Relationship Id="rId40" Target="slides/slide22.xml" Type="http://schemas.openxmlformats.org/officeDocument/2006/relationships/slide"/><Relationship Id="rId41" Target="slides/slide23.xml" Type="http://schemas.openxmlformats.org/officeDocument/2006/relationships/slide"/><Relationship Id="rId42" Target="slides/slide24.xml" Type="http://schemas.openxmlformats.org/officeDocument/2006/relationships/slide"/><Relationship Id="rId43" Target="slides/slide25.xml" Type="http://schemas.openxmlformats.org/officeDocument/2006/relationships/slide"/><Relationship Id="rId44" Target="slides/slide26.xml" Type="http://schemas.openxmlformats.org/officeDocument/2006/relationships/slide"/><Relationship Id="rId45" Target="slides/slide27.xml" Type="http://schemas.openxmlformats.org/officeDocument/2006/relationships/slide"/><Relationship Id="rId46" Target="slides/slide28.xml" Type="http://schemas.openxmlformats.org/officeDocument/2006/relationships/slide"/><Relationship Id="rId47" Target="slides/slide29.xml" Type="http://schemas.openxmlformats.org/officeDocument/2006/relationships/slide"/><Relationship Id="rId48" Target="slides/slide30.xml" Type="http://schemas.openxmlformats.org/officeDocument/2006/relationships/slide"/><Relationship Id="rId49" Target="slides/slide31.xml" Type="http://schemas.openxmlformats.org/officeDocument/2006/relationships/slide"/><Relationship Id="rId5" Target="tableStyles.xml" Type="http://schemas.openxmlformats.org/officeDocument/2006/relationships/tableStyles"/><Relationship Id="rId50" Target="slides/slide32.xml" Type="http://schemas.openxmlformats.org/officeDocument/2006/relationships/slide"/><Relationship Id="rId51" Target="slides/slide33.xml" Type="http://schemas.openxmlformats.org/officeDocument/2006/relationships/slide"/><Relationship Id="rId52" Target="slides/slide34.xml" Type="http://schemas.openxmlformats.org/officeDocument/2006/relationships/slide"/><Relationship Id="rId53" Target="slides/slide35.xml" Type="http://schemas.openxmlformats.org/officeDocument/2006/relationships/slide"/><Relationship Id="rId54" Target="slides/slide36.xml" Type="http://schemas.openxmlformats.org/officeDocument/2006/relationships/slide"/><Relationship Id="rId55" Target="slides/slide37.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5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5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7.jpeg" Type="http://schemas.openxmlformats.org/officeDocument/2006/relationships/image"/><Relationship Id="rId5" Target="../media/image5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9.png" Type="http://schemas.openxmlformats.org/officeDocument/2006/relationships/image"/><Relationship Id="rId5" Target="../media/image6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6.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7.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8.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9.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1.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2.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3.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84.jpe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12" Target="../media/image95.png" Type="http://schemas.openxmlformats.org/officeDocument/2006/relationships/image"/><Relationship Id="rId13" Target="../media/image96.svg" Type="http://schemas.openxmlformats.org/officeDocument/2006/relationships/image"/><Relationship Id="rId14" Target="../media/image97.png" Type="http://schemas.openxmlformats.org/officeDocument/2006/relationships/image"/><Relationship Id="rId15" Target="../media/image98.svg" Type="http://schemas.openxmlformats.org/officeDocument/2006/relationships/image"/><Relationship Id="rId16" Target="../media/image99.jpeg" Type="http://schemas.openxmlformats.org/officeDocument/2006/relationships/image"/><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0.pn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104.png" Type="http://schemas.openxmlformats.org/officeDocument/2006/relationships/image"/><Relationship Id="rId8" Target="../media/image70.png" Type="http://schemas.openxmlformats.org/officeDocument/2006/relationships/image"/><Relationship Id="rId9" Target="../media/image105.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11" Target="../media/image114.png" Type="http://schemas.openxmlformats.org/officeDocument/2006/relationships/image"/><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svg" Type="http://schemas.openxmlformats.org/officeDocument/2006/relationships/image"/><Relationship Id="rId8" Target="../media/image66.png" Type="http://schemas.openxmlformats.org/officeDocument/2006/relationships/image"/><Relationship Id="rId9" Target="../media/image1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4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7159" y="5002001"/>
            <a:ext cx="9047397" cy="1019888"/>
          </a:xfrm>
          <a:custGeom>
            <a:avLst/>
            <a:gdLst/>
            <a:ahLst/>
            <a:cxnLst/>
            <a:rect r="r" b="b" t="t" l="l"/>
            <a:pathLst>
              <a:path h="1019888" w="9047397">
                <a:moveTo>
                  <a:pt x="0" y="0"/>
                </a:moveTo>
                <a:lnTo>
                  <a:pt x="9047397" y="0"/>
                </a:lnTo>
                <a:lnTo>
                  <a:pt x="9047397" y="1019888"/>
                </a:lnTo>
                <a:lnTo>
                  <a:pt x="0" y="1019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54514" y="6912424"/>
            <a:ext cx="3978971" cy="1273271"/>
          </a:xfrm>
          <a:custGeom>
            <a:avLst/>
            <a:gdLst/>
            <a:ahLst/>
            <a:cxnLst/>
            <a:rect r="r" b="b" t="t" l="l"/>
            <a:pathLst>
              <a:path h="1273271" w="39789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1689017" y="3399500"/>
            <a:ext cx="22013624"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a:rPr>
              <a:t>YELP REVIEWS SENTIMENT CLASSIFICATION</a:t>
            </a:r>
          </a:p>
        </p:txBody>
      </p:sp>
      <p:sp>
        <p:nvSpPr>
          <p:cNvPr name="TextBox 10" id="10"/>
          <p:cNvSpPr txBox="true"/>
          <p:nvPr/>
        </p:nvSpPr>
        <p:spPr>
          <a:xfrm rot="0">
            <a:off x="4356970" y="5090305"/>
            <a:ext cx="9307774"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a:rPr>
              <a:t> Group 2 </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09871" y="1555849"/>
            <a:ext cx="15868258" cy="3477753"/>
          </a:xfrm>
          <a:custGeom>
            <a:avLst/>
            <a:gdLst/>
            <a:ahLst/>
            <a:cxnLst/>
            <a:rect r="r" b="b" t="t" l="l"/>
            <a:pathLst>
              <a:path h="3477753" w="15868258">
                <a:moveTo>
                  <a:pt x="0" y="0"/>
                </a:moveTo>
                <a:lnTo>
                  <a:pt x="15868258" y="0"/>
                </a:lnTo>
                <a:lnTo>
                  <a:pt x="15868258" y="3477753"/>
                </a:lnTo>
                <a:lnTo>
                  <a:pt x="0" y="3477753"/>
                </a:lnTo>
                <a:lnTo>
                  <a:pt x="0" y="0"/>
                </a:lnTo>
                <a:close/>
              </a:path>
            </a:pathLst>
          </a:custGeom>
          <a:blipFill>
            <a:blip r:embed="rId2"/>
            <a:stretch>
              <a:fillRect l="0" t="0" r="0" b="0"/>
            </a:stretch>
          </a:blipFill>
        </p:spPr>
      </p:sp>
      <p:sp>
        <p:nvSpPr>
          <p:cNvPr name="Freeform 3" id="3"/>
          <p:cNvSpPr/>
          <p:nvPr/>
        </p:nvSpPr>
        <p:spPr>
          <a:xfrm flipH="false" flipV="false" rot="0">
            <a:off x="1209871" y="6088230"/>
            <a:ext cx="15868258" cy="3748916"/>
          </a:xfrm>
          <a:custGeom>
            <a:avLst/>
            <a:gdLst/>
            <a:ahLst/>
            <a:cxnLst/>
            <a:rect r="r" b="b" t="t" l="l"/>
            <a:pathLst>
              <a:path h="3748916" w="15868258">
                <a:moveTo>
                  <a:pt x="0" y="0"/>
                </a:moveTo>
                <a:lnTo>
                  <a:pt x="15868258" y="0"/>
                </a:lnTo>
                <a:lnTo>
                  <a:pt x="15868258" y="3748916"/>
                </a:lnTo>
                <a:lnTo>
                  <a:pt x="0" y="3748916"/>
                </a:lnTo>
                <a:lnTo>
                  <a:pt x="0" y="0"/>
                </a:lnTo>
                <a:close/>
              </a:path>
            </a:pathLst>
          </a:custGeom>
          <a:blipFill>
            <a:blip r:embed="rId3"/>
            <a:stretch>
              <a:fillRect l="0" t="0" r="0" b="0"/>
            </a:stretch>
          </a:blipFill>
        </p:spPr>
      </p:sp>
      <p:sp>
        <p:nvSpPr>
          <p:cNvPr name="TextBox 4" id="4"/>
          <p:cNvSpPr txBox="true"/>
          <p:nvPr/>
        </p:nvSpPr>
        <p:spPr>
          <a:xfrm rot="0">
            <a:off x="366184" y="345079"/>
            <a:ext cx="17555631" cy="899617"/>
          </a:xfrm>
          <a:prstGeom prst="rect">
            <a:avLst/>
          </a:prstGeom>
        </p:spPr>
        <p:txBody>
          <a:bodyPr anchor="t" rtlCol="false" tIns="0" lIns="0" bIns="0" rIns="0">
            <a:spAutoFit/>
          </a:bodyPr>
          <a:lstStyle/>
          <a:p>
            <a:pPr algn="ctr">
              <a:lnSpc>
                <a:spcPts val="7338"/>
              </a:lnSpc>
            </a:pPr>
            <a:r>
              <a:rPr lang="en-US" sz="5241">
                <a:solidFill>
                  <a:srgbClr val="000000"/>
                </a:solidFill>
                <a:latin typeface="Paytone One"/>
              </a:rPr>
              <a:t>Using Python to connect to Mongo DB Cluster</a:t>
            </a:r>
          </a:p>
        </p:txBody>
      </p:sp>
      <p:sp>
        <p:nvSpPr>
          <p:cNvPr name="TextBox 5" id="5"/>
          <p:cNvSpPr txBox="true"/>
          <p:nvPr/>
        </p:nvSpPr>
        <p:spPr>
          <a:xfrm rot="0">
            <a:off x="642171" y="5067785"/>
            <a:ext cx="11722004" cy="828669"/>
          </a:xfrm>
          <a:prstGeom prst="rect">
            <a:avLst/>
          </a:prstGeom>
        </p:spPr>
        <p:txBody>
          <a:bodyPr anchor="t" rtlCol="false" tIns="0" lIns="0" bIns="0" rIns="0">
            <a:spAutoFit/>
          </a:bodyPr>
          <a:lstStyle/>
          <a:p>
            <a:pPr algn="ctr">
              <a:lnSpc>
                <a:spcPts val="6771"/>
              </a:lnSpc>
            </a:pPr>
            <a:r>
              <a:rPr lang="en-US" sz="4836">
                <a:solidFill>
                  <a:srgbClr val="000000"/>
                </a:solidFill>
                <a:latin typeface="Paytone One"/>
              </a:rPr>
              <a:t>Uploading JSON data to cluster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165428" y="1780252"/>
            <a:ext cx="13957144" cy="8009217"/>
          </a:xfrm>
          <a:custGeom>
            <a:avLst/>
            <a:gdLst/>
            <a:ahLst/>
            <a:cxnLst/>
            <a:rect r="r" b="b" t="t" l="l"/>
            <a:pathLst>
              <a:path h="8009217" w="13957144">
                <a:moveTo>
                  <a:pt x="0" y="0"/>
                </a:moveTo>
                <a:lnTo>
                  <a:pt x="13957144" y="0"/>
                </a:lnTo>
                <a:lnTo>
                  <a:pt x="13957144" y="8009217"/>
                </a:lnTo>
                <a:lnTo>
                  <a:pt x="0" y="8009217"/>
                </a:lnTo>
                <a:lnTo>
                  <a:pt x="0" y="0"/>
                </a:lnTo>
                <a:close/>
              </a:path>
            </a:pathLst>
          </a:custGeom>
          <a:blipFill>
            <a:blip r:embed="rId2"/>
            <a:stretch>
              <a:fillRect l="0" t="-340" r="0" b="-340"/>
            </a:stretch>
          </a:blipFill>
        </p:spPr>
      </p:sp>
      <p:sp>
        <p:nvSpPr>
          <p:cNvPr name="TextBox 3" id="3"/>
          <p:cNvSpPr txBox="true"/>
          <p:nvPr/>
        </p:nvSpPr>
        <p:spPr>
          <a:xfrm rot="0">
            <a:off x="0" y="523624"/>
            <a:ext cx="18288000" cy="914902"/>
          </a:xfrm>
          <a:prstGeom prst="rect">
            <a:avLst/>
          </a:prstGeom>
        </p:spPr>
        <p:txBody>
          <a:bodyPr anchor="t" rtlCol="false" tIns="0" lIns="0" bIns="0" rIns="0">
            <a:spAutoFit/>
          </a:bodyPr>
          <a:lstStyle/>
          <a:p>
            <a:pPr algn="ctr">
              <a:lnSpc>
                <a:spcPts val="7567"/>
              </a:lnSpc>
            </a:pPr>
            <a:r>
              <a:rPr lang="en-US" sz="5405">
                <a:solidFill>
                  <a:srgbClr val="000000"/>
                </a:solidFill>
                <a:latin typeface="Paytone One"/>
              </a:rPr>
              <a:t>Calling Mongo DB API to check data connection</a:t>
            </a:r>
            <a:r>
              <a:rPr lang="en-US" sz="5405">
                <a:solidFill>
                  <a:srgbClr val="000000"/>
                </a:solidFill>
                <a:latin typeface="Paytone One"/>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630793" y="1883839"/>
            <a:ext cx="8424756" cy="6065824"/>
          </a:xfrm>
          <a:custGeom>
            <a:avLst/>
            <a:gdLst/>
            <a:ahLst/>
            <a:cxnLst/>
            <a:rect r="r" b="b" t="t" l="l"/>
            <a:pathLst>
              <a:path h="6065824" w="8424756">
                <a:moveTo>
                  <a:pt x="0" y="0"/>
                </a:moveTo>
                <a:lnTo>
                  <a:pt x="8424755" y="0"/>
                </a:lnTo>
                <a:lnTo>
                  <a:pt x="8424755" y="6065825"/>
                </a:lnTo>
                <a:lnTo>
                  <a:pt x="0" y="6065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661775" y="782286"/>
            <a:ext cx="6508413" cy="841421"/>
          </a:xfrm>
          <a:prstGeom prst="rect">
            <a:avLst/>
          </a:prstGeom>
        </p:spPr>
        <p:txBody>
          <a:bodyPr anchor="t" rtlCol="false" tIns="0" lIns="0" bIns="0" rIns="0">
            <a:spAutoFit/>
          </a:bodyPr>
          <a:lstStyle/>
          <a:p>
            <a:pPr algn="ctr">
              <a:lnSpc>
                <a:spcPts val="6976"/>
              </a:lnSpc>
            </a:pPr>
            <a:r>
              <a:rPr lang="en-US" sz="4983">
                <a:solidFill>
                  <a:srgbClr val="000000"/>
                </a:solidFill>
                <a:latin typeface="Paytone One Bold"/>
              </a:rPr>
              <a:t>Mongo DB Cluster</a:t>
            </a:r>
          </a:p>
        </p:txBody>
      </p:sp>
      <p:sp>
        <p:nvSpPr>
          <p:cNvPr name="TextBox 6" id="6"/>
          <p:cNvSpPr txBox="true"/>
          <p:nvPr/>
        </p:nvSpPr>
        <p:spPr>
          <a:xfrm rot="0">
            <a:off x="11609145" y="1994546"/>
            <a:ext cx="4468050" cy="575938"/>
          </a:xfrm>
          <a:prstGeom prst="rect">
            <a:avLst/>
          </a:prstGeom>
        </p:spPr>
        <p:txBody>
          <a:bodyPr anchor="t" rtlCol="false" tIns="0" lIns="0" bIns="0" rIns="0">
            <a:spAutoFit/>
          </a:bodyPr>
          <a:lstStyle/>
          <a:p>
            <a:pPr algn="ctr">
              <a:lnSpc>
                <a:spcPts val="4789"/>
              </a:lnSpc>
            </a:pPr>
            <a:r>
              <a:rPr lang="en-US" sz="3421">
                <a:solidFill>
                  <a:srgbClr val="000000"/>
                </a:solidFill>
                <a:latin typeface="Paytone One Bold"/>
              </a:rPr>
              <a:t>Tip Dataset Fields:</a:t>
            </a:r>
          </a:p>
        </p:txBody>
      </p:sp>
      <p:sp>
        <p:nvSpPr>
          <p:cNvPr name="TextBox 7" id="7"/>
          <p:cNvSpPr txBox="true"/>
          <p:nvPr/>
        </p:nvSpPr>
        <p:spPr>
          <a:xfrm rot="0">
            <a:off x="9940413" y="3096758"/>
            <a:ext cx="7805515" cy="4270407"/>
          </a:xfrm>
          <a:prstGeom prst="rect">
            <a:avLst/>
          </a:prstGeom>
        </p:spPr>
        <p:txBody>
          <a:bodyPr anchor="t" rtlCol="false" tIns="0" lIns="0" bIns="0" rIns="0">
            <a:spAutoFit/>
          </a:bodyPr>
          <a:lstStyle/>
          <a:p>
            <a:pPr marL="524822" indent="-262411" lvl="1">
              <a:lnSpc>
                <a:spcPts val="3403"/>
              </a:lnSpc>
              <a:buFont typeface="Arial"/>
              <a:buChar char="•"/>
            </a:pPr>
            <a:r>
              <a:rPr lang="en-US" sz="2430">
                <a:solidFill>
                  <a:srgbClr val="000000"/>
                </a:solidFill>
                <a:latin typeface="Quicksand Bold"/>
              </a:rPr>
              <a:t>business_id : string, 22 character business id, maps to business in business.json</a:t>
            </a:r>
          </a:p>
          <a:p>
            <a:pPr marL="524822" indent="-262411" lvl="1">
              <a:lnSpc>
                <a:spcPts val="3403"/>
              </a:lnSpc>
              <a:buFont typeface="Arial"/>
              <a:buChar char="•"/>
            </a:pPr>
            <a:r>
              <a:rPr lang="en-US" sz="2430">
                <a:solidFill>
                  <a:srgbClr val="000000"/>
                </a:solidFill>
                <a:latin typeface="Quicksand Bold"/>
              </a:rPr>
              <a:t>text : string, text of the tip</a:t>
            </a:r>
          </a:p>
          <a:p>
            <a:pPr marL="524822" indent="-262411" lvl="1">
              <a:lnSpc>
                <a:spcPts val="3403"/>
              </a:lnSpc>
              <a:buFont typeface="Arial"/>
              <a:buChar char="•"/>
            </a:pPr>
            <a:r>
              <a:rPr lang="en-US" sz="2430">
                <a:solidFill>
                  <a:srgbClr val="000000"/>
                </a:solidFill>
                <a:latin typeface="Quicksand Bold"/>
              </a:rPr>
              <a:t>date : string, when the tip was written, formatted like YYYY-MM-DD</a:t>
            </a:r>
          </a:p>
          <a:p>
            <a:pPr marL="524822" indent="-262411" lvl="1">
              <a:lnSpc>
                <a:spcPts val="3403"/>
              </a:lnSpc>
              <a:buFont typeface="Arial"/>
              <a:buChar char="•"/>
            </a:pPr>
            <a:r>
              <a:rPr lang="en-US" sz="2430">
                <a:solidFill>
                  <a:srgbClr val="000000"/>
                </a:solidFill>
                <a:latin typeface="Quicksand Bold"/>
              </a:rPr>
              <a:t>user_id : string, 22 character unique user id, maps to the user in user.json</a:t>
            </a:r>
          </a:p>
          <a:p>
            <a:pPr marL="524822" indent="-262411" lvl="1">
              <a:lnSpc>
                <a:spcPts val="3403"/>
              </a:lnSpc>
              <a:buFont typeface="Arial"/>
              <a:buChar char="•"/>
            </a:pPr>
            <a:r>
              <a:rPr lang="en-US" sz="2430">
                <a:solidFill>
                  <a:srgbClr val="000000"/>
                </a:solidFill>
                <a:latin typeface="Quicksand Bold"/>
              </a:rPr>
              <a:t>compliment_count : integer, how many compliments it has</a:t>
            </a:r>
          </a:p>
          <a:p>
            <a:pPr>
              <a:lnSpc>
                <a:spcPts val="3403"/>
              </a:lnSpc>
            </a:pPr>
          </a:p>
        </p:txBody>
      </p:sp>
      <p:sp>
        <p:nvSpPr>
          <p:cNvPr name="Freeform 8" id="8"/>
          <p:cNvSpPr/>
          <p:nvPr/>
        </p:nvSpPr>
        <p:spPr>
          <a:xfrm flipH="false" flipV="false" rot="0">
            <a:off x="467563" y="2018931"/>
            <a:ext cx="8896837" cy="6473685"/>
          </a:xfrm>
          <a:custGeom>
            <a:avLst/>
            <a:gdLst/>
            <a:ahLst/>
            <a:cxnLst/>
            <a:rect r="r" b="b" t="t" l="l"/>
            <a:pathLst>
              <a:path h="6473685" w="8896837">
                <a:moveTo>
                  <a:pt x="0" y="0"/>
                </a:moveTo>
                <a:lnTo>
                  <a:pt x="8896836" y="0"/>
                </a:lnTo>
                <a:lnTo>
                  <a:pt x="8896836" y="6473685"/>
                </a:lnTo>
                <a:lnTo>
                  <a:pt x="0" y="6473685"/>
                </a:lnTo>
                <a:lnTo>
                  <a:pt x="0" y="0"/>
                </a:lnTo>
                <a:close/>
              </a:path>
            </a:pathLst>
          </a:custGeom>
          <a:blipFill>
            <a:blip r:embed="rId6"/>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495884" y="2080156"/>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51488" y="3009195"/>
            <a:ext cx="14142639" cy="5961701"/>
          </a:xfrm>
          <a:prstGeom prst="rect">
            <a:avLst/>
          </a:prstGeom>
        </p:spPr>
        <p:txBody>
          <a:bodyPr anchor="t" rtlCol="false" tIns="0" lIns="0" bIns="0" rIns="0">
            <a:spAutoFit/>
          </a:bodyPr>
          <a:lstStyle/>
          <a:p>
            <a:pPr algn="ctr">
              <a:lnSpc>
                <a:spcPts val="3376"/>
              </a:lnSpc>
            </a:pPr>
            <a:r>
              <a:rPr lang="en-US" sz="2411">
                <a:solidFill>
                  <a:srgbClr val="000000"/>
                </a:solidFill>
                <a:latin typeface="Quicksand Bold"/>
              </a:rPr>
              <a:t>SSIS (SQL Server Integration Services) is a tool provided by Microsoft as a part of the SQL Server suite to perform ETL (Extract, Transform, Load) operations.</a:t>
            </a:r>
          </a:p>
          <a:p>
            <a:pPr algn="ctr">
              <a:lnSpc>
                <a:spcPts val="3376"/>
              </a:lnSpc>
            </a:pPr>
          </a:p>
          <a:p>
            <a:pPr algn="ctr">
              <a:lnSpc>
                <a:spcPts val="3376"/>
              </a:lnSpc>
            </a:pPr>
            <a:r>
              <a:rPr lang="en-US" sz="2411">
                <a:solidFill>
                  <a:srgbClr val="000000"/>
                </a:solidFill>
                <a:latin typeface="Quicksand Bold"/>
              </a:rPr>
              <a:t>ETL is a data integration process used to extract data from multiple sources, transform it into a format that can be used by business applications, and load it into a target database or data warehouse. ETL is a critical process in data integration and is used by organizations to ensure the quality and consistency of data across multiple systems.</a:t>
            </a:r>
          </a:p>
          <a:p>
            <a:pPr algn="ctr">
              <a:lnSpc>
                <a:spcPts val="3376"/>
              </a:lnSpc>
            </a:pPr>
          </a:p>
          <a:p>
            <a:pPr algn="ctr">
              <a:lnSpc>
                <a:spcPts val="3376"/>
              </a:lnSpc>
            </a:pPr>
            <a:r>
              <a:rPr lang="en-US" sz="2411">
                <a:solidFill>
                  <a:srgbClr val="000000"/>
                </a:solidFill>
                <a:latin typeface="Quicksand Bold"/>
              </a:rPr>
              <a:t>SSIS provides a graphical user interface to design and implement ETL workflows, making it easier to manage complex data integration scenarios. SSIS supports a wide range of data sources, including SQL Server databases, Oracle databases, flat files, Excel spreadsheets, and web services. It also provides a variety of data transformation tools to clean, aggregate, merge, and transform data as needed</a:t>
            </a:r>
          </a:p>
          <a:p>
            <a:pPr algn="ctr">
              <a:lnSpc>
                <a:spcPts val="3376"/>
              </a:lnSpc>
            </a:pPr>
          </a:p>
        </p:txBody>
      </p:sp>
      <p:sp>
        <p:nvSpPr>
          <p:cNvPr name="TextBox 10" id="10"/>
          <p:cNvSpPr txBox="true"/>
          <p:nvPr/>
        </p:nvSpPr>
        <p:spPr>
          <a:xfrm rot="0">
            <a:off x="5192893" y="857250"/>
            <a:ext cx="80598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SSIS-ETL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495884" y="2080156"/>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773057" y="3009195"/>
            <a:ext cx="14899501" cy="2999900"/>
          </a:xfrm>
          <a:prstGeom prst="rect">
            <a:avLst/>
          </a:prstGeom>
        </p:spPr>
        <p:txBody>
          <a:bodyPr anchor="t" rtlCol="false" tIns="0" lIns="0" bIns="0" rIns="0">
            <a:spAutoFit/>
          </a:bodyPr>
          <a:lstStyle/>
          <a:p>
            <a:pPr algn="ctr">
              <a:lnSpc>
                <a:spcPts val="2977"/>
              </a:lnSpc>
            </a:pPr>
            <a:r>
              <a:rPr lang="en-US" sz="2126">
                <a:solidFill>
                  <a:srgbClr val="000000"/>
                </a:solidFill>
                <a:latin typeface="Quicksand Bold"/>
              </a:rPr>
              <a:t>        SSIS can be used to automate ETL processes, schedule workflows, and monitor performance. It can also be integrated with other tools and technologies in the Microsoft ecosystem, such as SQL Server Analysis Services (SSAS) and SQL Server Reporting Services (SSRS), to create end-to-end data integration and reporting solutions.</a:t>
            </a:r>
          </a:p>
          <a:p>
            <a:pPr algn="ctr">
              <a:lnSpc>
                <a:spcPts val="2977"/>
              </a:lnSpc>
            </a:pPr>
          </a:p>
          <a:p>
            <a:pPr algn="ctr">
              <a:lnSpc>
                <a:spcPts val="2977"/>
              </a:lnSpc>
            </a:pPr>
            <a:r>
              <a:rPr lang="en-US" sz="2126">
                <a:solidFill>
                  <a:srgbClr val="000000"/>
                </a:solidFill>
                <a:latin typeface="Quicksand Bold"/>
              </a:rPr>
              <a:t>Overall, SSIS is a powerful tool for ETL operations and can help organizations to improve the quality and consistency of data across multiple systems, automate data integration processes, and reduce manual effort and errors.</a:t>
            </a:r>
          </a:p>
          <a:p>
            <a:pPr algn="ctr">
              <a:lnSpc>
                <a:spcPts val="2977"/>
              </a:lnSpc>
            </a:pPr>
          </a:p>
        </p:txBody>
      </p:sp>
      <p:sp>
        <p:nvSpPr>
          <p:cNvPr name="TextBox 10" id="10"/>
          <p:cNvSpPr txBox="true"/>
          <p:nvPr/>
        </p:nvSpPr>
        <p:spPr>
          <a:xfrm rot="0">
            <a:off x="5192893" y="857250"/>
            <a:ext cx="80598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SSIS-ETL</a:t>
            </a:r>
          </a:p>
        </p:txBody>
      </p:sp>
      <p:sp>
        <p:nvSpPr>
          <p:cNvPr name="Freeform 11" id="11"/>
          <p:cNvSpPr/>
          <p:nvPr/>
        </p:nvSpPr>
        <p:spPr>
          <a:xfrm flipH="false" flipV="false" rot="0">
            <a:off x="5050704" y="5808228"/>
            <a:ext cx="8186591" cy="2999074"/>
          </a:xfrm>
          <a:custGeom>
            <a:avLst/>
            <a:gdLst/>
            <a:ahLst/>
            <a:cxnLst/>
            <a:rect r="r" b="b" t="t" l="l"/>
            <a:pathLst>
              <a:path h="2999074" w="8186591">
                <a:moveTo>
                  <a:pt x="0" y="0"/>
                </a:moveTo>
                <a:lnTo>
                  <a:pt x="8186592" y="0"/>
                </a:lnTo>
                <a:lnTo>
                  <a:pt x="8186592" y="2999074"/>
                </a:lnTo>
                <a:lnTo>
                  <a:pt x="0" y="2999074"/>
                </a:lnTo>
                <a:lnTo>
                  <a:pt x="0" y="0"/>
                </a:lnTo>
                <a:close/>
              </a:path>
            </a:pathLst>
          </a:custGeom>
          <a:blipFill>
            <a:blip r:embed="rId8"/>
            <a:stretch>
              <a:fillRect l="-384" t="0" r="-252" b="-549"/>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693582" y="3464558"/>
            <a:ext cx="10268555" cy="4632518"/>
          </a:xfrm>
          <a:custGeom>
            <a:avLst/>
            <a:gdLst/>
            <a:ahLst/>
            <a:cxnLst/>
            <a:rect r="r" b="b" t="t" l="l"/>
            <a:pathLst>
              <a:path h="4632518" w="10268555">
                <a:moveTo>
                  <a:pt x="0" y="0"/>
                </a:moveTo>
                <a:lnTo>
                  <a:pt x="10268555" y="0"/>
                </a:lnTo>
                <a:lnTo>
                  <a:pt x="10268555" y="4632519"/>
                </a:lnTo>
                <a:lnTo>
                  <a:pt x="0" y="46325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96165" y="549852"/>
            <a:ext cx="5992645" cy="2290584"/>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2339866" y="4167651"/>
            <a:ext cx="8975986" cy="3375435"/>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Below are the different modules we've used in control flow: </a:t>
            </a:r>
          </a:p>
          <a:p>
            <a:pPr>
              <a:lnSpc>
                <a:spcPts val="3374"/>
              </a:lnSpc>
            </a:pPr>
          </a:p>
          <a:p>
            <a:pPr marL="520372" indent="-260186" lvl="1">
              <a:lnSpc>
                <a:spcPts val="3374"/>
              </a:lnSpc>
              <a:buFont typeface="Arial"/>
              <a:buChar char="•"/>
            </a:pPr>
            <a:r>
              <a:rPr lang="en-US" sz="2410">
                <a:solidFill>
                  <a:srgbClr val="000000"/>
                </a:solidFill>
                <a:latin typeface="Quicksand Bold"/>
              </a:rPr>
              <a:t>Execution container to give structure and control the flow of tasks and data in SSIS </a:t>
            </a:r>
          </a:p>
          <a:p>
            <a:pPr marL="520372" indent="-260186" lvl="1">
              <a:lnSpc>
                <a:spcPts val="3374"/>
              </a:lnSpc>
              <a:buFont typeface="Arial"/>
              <a:buChar char="•"/>
            </a:pPr>
            <a:r>
              <a:rPr lang="en-US" sz="2410">
                <a:solidFill>
                  <a:srgbClr val="000000"/>
                </a:solidFill>
                <a:latin typeface="Quicksand Bold"/>
              </a:rPr>
              <a:t>Clear existing data from the table in SQL</a:t>
            </a:r>
          </a:p>
          <a:p>
            <a:pPr marL="520372" indent="-260186" lvl="1">
              <a:lnSpc>
                <a:spcPts val="3374"/>
              </a:lnSpc>
              <a:buFont typeface="Arial"/>
              <a:buChar char="•"/>
            </a:pPr>
            <a:r>
              <a:rPr lang="en-US" sz="2410">
                <a:solidFill>
                  <a:srgbClr val="000000"/>
                </a:solidFill>
                <a:latin typeface="Quicksand Bold"/>
              </a:rPr>
              <a:t>Data Flow Task (contains all the ETL operations)</a:t>
            </a:r>
          </a:p>
          <a:p>
            <a:pPr marL="520372" indent="-260186" lvl="1">
              <a:lnSpc>
                <a:spcPts val="3374"/>
              </a:lnSpc>
              <a:buFont typeface="Arial"/>
              <a:buChar char="•"/>
            </a:pPr>
            <a:r>
              <a:rPr lang="en-US" sz="2410">
                <a:solidFill>
                  <a:srgbClr val="000000"/>
                </a:solidFill>
                <a:latin typeface="Quicksand Bold"/>
              </a:rPr>
              <a:t>Send mail for notification on completion of SSIS Pipeline</a:t>
            </a:r>
          </a:p>
          <a:p>
            <a:pPr>
              <a:lnSpc>
                <a:spcPts val="3374"/>
              </a:lnSpc>
            </a:pPr>
          </a:p>
        </p:txBody>
      </p:sp>
      <p:sp>
        <p:nvSpPr>
          <p:cNvPr name="Freeform 7" id="7"/>
          <p:cNvSpPr/>
          <p:nvPr/>
        </p:nvSpPr>
        <p:spPr>
          <a:xfrm flipH="false" flipV="false" rot="0">
            <a:off x="12688302" y="387994"/>
            <a:ext cx="4886762" cy="9511012"/>
          </a:xfrm>
          <a:custGeom>
            <a:avLst/>
            <a:gdLst/>
            <a:ahLst/>
            <a:cxnLst/>
            <a:rect r="r" b="b" t="t" l="l"/>
            <a:pathLst>
              <a:path h="9511012" w="4886762">
                <a:moveTo>
                  <a:pt x="0" y="0"/>
                </a:moveTo>
                <a:lnTo>
                  <a:pt x="4886762" y="0"/>
                </a:lnTo>
                <a:lnTo>
                  <a:pt x="4886762" y="9511012"/>
                </a:lnTo>
                <a:lnTo>
                  <a:pt x="0" y="9511012"/>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7058774" y="2704454"/>
            <a:ext cx="10756826" cy="6376559"/>
          </a:xfrm>
          <a:custGeom>
            <a:avLst/>
            <a:gdLst/>
            <a:ahLst/>
            <a:cxnLst/>
            <a:rect r="r" b="b" t="t" l="l"/>
            <a:pathLst>
              <a:path h="6376559" w="10756826">
                <a:moveTo>
                  <a:pt x="0" y="0"/>
                </a:moveTo>
                <a:lnTo>
                  <a:pt x="10756827" y="0"/>
                </a:lnTo>
                <a:lnTo>
                  <a:pt x="10756827" y="6376559"/>
                </a:lnTo>
                <a:lnTo>
                  <a:pt x="0" y="6376559"/>
                </a:lnTo>
                <a:lnTo>
                  <a:pt x="0" y="0"/>
                </a:lnTo>
                <a:close/>
              </a:path>
            </a:pathLst>
          </a:custGeom>
          <a:blipFill>
            <a:blip r:embed="rId2"/>
            <a:stretch>
              <a:fillRect l="0" t="0" r="-24470" b="0"/>
            </a:stretch>
          </a:blipFill>
        </p:spPr>
      </p:sp>
      <p:sp>
        <p:nvSpPr>
          <p:cNvPr name="TextBox 3" id="3"/>
          <p:cNvSpPr txBox="true"/>
          <p:nvPr/>
        </p:nvSpPr>
        <p:spPr>
          <a:xfrm rot="0">
            <a:off x="783381" y="2479542"/>
            <a:ext cx="5957200" cy="6778758"/>
          </a:xfrm>
          <a:prstGeom prst="rect">
            <a:avLst/>
          </a:prstGeom>
        </p:spPr>
        <p:txBody>
          <a:bodyPr anchor="t" rtlCol="false" tIns="0" lIns="0" bIns="0" rIns="0">
            <a:spAutoFit/>
          </a:bodyPr>
          <a:lstStyle/>
          <a:p>
            <a:pPr>
              <a:lnSpc>
                <a:spcPts val="3842"/>
              </a:lnSpc>
            </a:pPr>
            <a:r>
              <a:rPr lang="en-US" sz="2744">
                <a:solidFill>
                  <a:srgbClr val="000000"/>
                </a:solidFill>
                <a:latin typeface="Canva Sans"/>
              </a:rPr>
              <a:t>Overall, the following steps are being performed in given screenshot</a:t>
            </a:r>
          </a:p>
          <a:p>
            <a:pPr>
              <a:lnSpc>
                <a:spcPts val="3842"/>
              </a:lnSpc>
            </a:pPr>
          </a:p>
          <a:p>
            <a:pPr marL="592592" indent="-296296" lvl="1">
              <a:lnSpc>
                <a:spcPts val="3842"/>
              </a:lnSpc>
              <a:buFont typeface="Arial"/>
              <a:buChar char="•"/>
            </a:pPr>
            <a:r>
              <a:rPr lang="en-US" sz="2744">
                <a:solidFill>
                  <a:srgbClr val="000000"/>
                </a:solidFill>
                <a:latin typeface="Canva Sans"/>
              </a:rPr>
              <a:t>Data is coming in from MongoDB &amp; Hive</a:t>
            </a:r>
          </a:p>
          <a:p>
            <a:pPr marL="592592" indent="-296296" lvl="1">
              <a:lnSpc>
                <a:spcPts val="3842"/>
              </a:lnSpc>
              <a:buFont typeface="Arial"/>
              <a:buChar char="•"/>
            </a:pPr>
            <a:r>
              <a:rPr lang="en-US" sz="2744">
                <a:solidFill>
                  <a:srgbClr val="000000"/>
                </a:solidFill>
                <a:latin typeface="Canva Sans"/>
              </a:rPr>
              <a:t>We sort them based on business id and few other fields, filter data from MongoDB because of huge data size</a:t>
            </a:r>
          </a:p>
          <a:p>
            <a:pPr marL="592592" indent="-296296" lvl="1">
              <a:lnSpc>
                <a:spcPts val="3842"/>
              </a:lnSpc>
              <a:buFont typeface="Arial"/>
              <a:buChar char="•"/>
            </a:pPr>
            <a:r>
              <a:rPr lang="en-US" sz="2744">
                <a:solidFill>
                  <a:srgbClr val="000000"/>
                </a:solidFill>
                <a:latin typeface="Canva Sans"/>
              </a:rPr>
              <a:t>Join structured data and then re-sort and merge with semi-structured data</a:t>
            </a:r>
          </a:p>
        </p:txBody>
      </p:sp>
      <p:sp>
        <p:nvSpPr>
          <p:cNvPr name="TextBox 4" id="4"/>
          <p:cNvSpPr txBox="true"/>
          <p:nvPr/>
        </p:nvSpPr>
        <p:spPr>
          <a:xfrm rot="0">
            <a:off x="3884641" y="904875"/>
            <a:ext cx="10518719" cy="1123482"/>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1812331" y="1748694"/>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1867827"/>
            <a:ext cx="8496995" cy="7900816"/>
          </a:xfrm>
          <a:custGeom>
            <a:avLst/>
            <a:gdLst/>
            <a:ahLst/>
            <a:cxnLst/>
            <a:rect r="r" b="b" t="t" l="l"/>
            <a:pathLst>
              <a:path h="7900816" w="8496995">
                <a:moveTo>
                  <a:pt x="0" y="0"/>
                </a:moveTo>
                <a:lnTo>
                  <a:pt x="8496995" y="0"/>
                </a:lnTo>
                <a:lnTo>
                  <a:pt x="8496995" y="7900816"/>
                </a:lnTo>
                <a:lnTo>
                  <a:pt x="0" y="7900816"/>
                </a:lnTo>
                <a:lnTo>
                  <a:pt x="0" y="0"/>
                </a:lnTo>
                <a:close/>
              </a:path>
            </a:pathLst>
          </a:custGeom>
          <a:blipFill>
            <a:blip r:embed="rId4"/>
            <a:stretch>
              <a:fillRect l="0" t="-1765" r="-92131" b="0"/>
            </a:stretch>
          </a:blipFill>
        </p:spPr>
      </p:sp>
      <p:sp>
        <p:nvSpPr>
          <p:cNvPr name="TextBox 4" id="4"/>
          <p:cNvSpPr txBox="true"/>
          <p:nvPr/>
        </p:nvSpPr>
        <p:spPr>
          <a:xfrm rot="0">
            <a:off x="1775149" y="3376593"/>
            <a:ext cx="6333355" cy="4835658"/>
          </a:xfrm>
          <a:prstGeom prst="rect">
            <a:avLst/>
          </a:prstGeom>
        </p:spPr>
        <p:txBody>
          <a:bodyPr anchor="t" rtlCol="false" tIns="0" lIns="0" bIns="0" rIns="0">
            <a:spAutoFit/>
          </a:bodyPr>
          <a:lstStyle/>
          <a:p>
            <a:pPr>
              <a:lnSpc>
                <a:spcPts val="3842"/>
              </a:lnSpc>
            </a:pPr>
            <a:r>
              <a:rPr lang="en-US" sz="2744">
                <a:solidFill>
                  <a:srgbClr val="000000"/>
                </a:solidFill>
                <a:latin typeface="Canva Sans"/>
              </a:rPr>
              <a:t>Overall, the following steps are being performed in given screenshot</a:t>
            </a:r>
          </a:p>
          <a:p>
            <a:pPr>
              <a:lnSpc>
                <a:spcPts val="3842"/>
              </a:lnSpc>
            </a:pPr>
          </a:p>
          <a:p>
            <a:pPr marL="592592" indent="-296296" lvl="1">
              <a:lnSpc>
                <a:spcPts val="3842"/>
              </a:lnSpc>
              <a:buFont typeface="Arial"/>
              <a:buChar char="•"/>
            </a:pPr>
            <a:r>
              <a:rPr lang="en-US" sz="2744">
                <a:solidFill>
                  <a:srgbClr val="000000"/>
                </a:solidFill>
                <a:latin typeface="Canva Sans"/>
              </a:rPr>
              <a:t>Sort data after all the joins</a:t>
            </a:r>
          </a:p>
          <a:p>
            <a:pPr marL="592592" indent="-296296" lvl="1">
              <a:lnSpc>
                <a:spcPts val="3842"/>
              </a:lnSpc>
              <a:buFont typeface="Arial"/>
              <a:buChar char="•"/>
            </a:pPr>
            <a:r>
              <a:rPr lang="en-US" sz="2744">
                <a:solidFill>
                  <a:srgbClr val="000000"/>
                </a:solidFill>
                <a:latin typeface="Canva Sans"/>
              </a:rPr>
              <a:t>Give a unique id 'review_id' to the final dataset</a:t>
            </a:r>
          </a:p>
          <a:p>
            <a:pPr marL="592592" indent="-296296" lvl="1">
              <a:lnSpc>
                <a:spcPts val="3842"/>
              </a:lnSpc>
              <a:buFont typeface="Arial"/>
              <a:buChar char="•"/>
            </a:pPr>
            <a:r>
              <a:rPr lang="en-US" sz="2744">
                <a:solidFill>
                  <a:srgbClr val="000000"/>
                </a:solidFill>
                <a:latin typeface="Canva Sans"/>
              </a:rPr>
              <a:t>Use multicast to output dataset to excel worksheet as well as ADO NET Destination which is a sql table hosted on Azure database </a:t>
            </a:r>
          </a:p>
        </p:txBody>
      </p:sp>
      <p:sp>
        <p:nvSpPr>
          <p:cNvPr name="TextBox 5" id="5"/>
          <p:cNvSpPr txBox="true"/>
          <p:nvPr/>
        </p:nvSpPr>
        <p:spPr>
          <a:xfrm rot="0">
            <a:off x="3371820" y="405046"/>
            <a:ext cx="11544359" cy="1123482"/>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99087" y="2276793"/>
            <a:ext cx="3876491" cy="3168524"/>
          </a:xfrm>
          <a:custGeom>
            <a:avLst/>
            <a:gdLst/>
            <a:ahLst/>
            <a:cxnLst/>
            <a:rect r="r" b="b" t="t" l="l"/>
            <a:pathLst>
              <a:path h="3168524" w="3876491">
                <a:moveTo>
                  <a:pt x="0" y="0"/>
                </a:moveTo>
                <a:lnTo>
                  <a:pt x="3876491" y="0"/>
                </a:lnTo>
                <a:lnTo>
                  <a:pt x="3876491" y="3168524"/>
                </a:lnTo>
                <a:lnTo>
                  <a:pt x="0" y="3168524"/>
                </a:lnTo>
                <a:lnTo>
                  <a:pt x="0" y="0"/>
                </a:lnTo>
                <a:close/>
              </a:path>
            </a:pathLst>
          </a:custGeom>
          <a:blipFill>
            <a:blip r:embed="rId4"/>
            <a:stretch>
              <a:fillRect l="0" t="0" r="0" b="-164582"/>
            </a:stretch>
          </a:blipFill>
        </p:spPr>
      </p:sp>
      <p:sp>
        <p:nvSpPr>
          <p:cNvPr name="Freeform 4" id="4"/>
          <p:cNvSpPr/>
          <p:nvPr/>
        </p:nvSpPr>
        <p:spPr>
          <a:xfrm flipH="false" flipV="false" rot="0">
            <a:off x="9144000" y="2259787"/>
            <a:ext cx="8454764" cy="7225324"/>
          </a:xfrm>
          <a:custGeom>
            <a:avLst/>
            <a:gdLst/>
            <a:ahLst/>
            <a:cxnLst/>
            <a:rect r="r" b="b" t="t" l="l"/>
            <a:pathLst>
              <a:path h="7225324" w="8454764">
                <a:moveTo>
                  <a:pt x="0" y="0"/>
                </a:moveTo>
                <a:lnTo>
                  <a:pt x="8454764" y="0"/>
                </a:lnTo>
                <a:lnTo>
                  <a:pt x="8454764" y="7225324"/>
                </a:lnTo>
                <a:lnTo>
                  <a:pt x="0" y="7225324"/>
                </a:lnTo>
                <a:lnTo>
                  <a:pt x="0" y="0"/>
                </a:lnTo>
                <a:close/>
              </a:path>
            </a:pathLst>
          </a:custGeom>
          <a:blipFill>
            <a:blip r:embed="rId5"/>
            <a:stretch>
              <a:fillRect l="0" t="0" r="0" b="0"/>
            </a:stretch>
          </a:blipFill>
        </p:spPr>
      </p:sp>
      <p:sp>
        <p:nvSpPr>
          <p:cNvPr name="TextBox 5" id="5"/>
          <p:cNvSpPr txBox="true"/>
          <p:nvPr/>
        </p:nvSpPr>
        <p:spPr>
          <a:xfrm rot="0">
            <a:off x="3371820" y="405046"/>
            <a:ext cx="11544359" cy="1123482"/>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
        <p:nvSpPr>
          <p:cNvPr name="TextBox 6" id="6"/>
          <p:cNvSpPr txBox="true"/>
          <p:nvPr/>
        </p:nvSpPr>
        <p:spPr>
          <a:xfrm rot="0">
            <a:off x="641567" y="6136431"/>
            <a:ext cx="8191533" cy="3348680"/>
          </a:xfrm>
          <a:prstGeom prst="rect">
            <a:avLst/>
          </a:prstGeom>
        </p:spPr>
        <p:txBody>
          <a:bodyPr anchor="t" rtlCol="false" tIns="0" lIns="0" bIns="0" rIns="0">
            <a:spAutoFit/>
          </a:bodyPr>
          <a:lstStyle/>
          <a:p>
            <a:pPr algn="ctr">
              <a:lnSpc>
                <a:spcPts val="3308"/>
              </a:lnSpc>
            </a:pPr>
            <a:r>
              <a:rPr lang="en-US" sz="2363">
                <a:solidFill>
                  <a:srgbClr val="000000"/>
                </a:solidFill>
                <a:latin typeface="Quicksand Bold"/>
              </a:rPr>
              <a:t>Finally after the completion of SSIS Pipeline, an email(Script created on C#) is triggered notifying developer that the execution is completed</a:t>
            </a:r>
          </a:p>
          <a:p>
            <a:pPr algn="ctr">
              <a:lnSpc>
                <a:spcPts val="3308"/>
              </a:lnSpc>
            </a:pPr>
          </a:p>
          <a:p>
            <a:pPr algn="ctr">
              <a:lnSpc>
                <a:spcPts val="3308"/>
              </a:lnSpc>
            </a:pPr>
            <a:r>
              <a:rPr lang="en-US" sz="2363">
                <a:solidFill>
                  <a:srgbClr val="000000"/>
                </a:solidFill>
                <a:latin typeface="Quicksand Bold"/>
              </a:rPr>
              <a:t>(This can be extremely useful when the dataset is huge and it takes a lot of time for the pipeline to get completed, in our case it was just 3-4 minutes max)</a:t>
            </a:r>
          </a:p>
          <a:p>
            <a:pPr algn="ctr">
              <a:lnSpc>
                <a:spcPts val="330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265658" y="2639158"/>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34501" y="2554624"/>
            <a:ext cx="5844737" cy="4950134"/>
          </a:xfrm>
          <a:custGeom>
            <a:avLst/>
            <a:gdLst/>
            <a:ahLst/>
            <a:cxnLst/>
            <a:rect r="r" b="b" t="t" l="l"/>
            <a:pathLst>
              <a:path h="4950134" w="5844737">
                <a:moveTo>
                  <a:pt x="0" y="0"/>
                </a:moveTo>
                <a:lnTo>
                  <a:pt x="5844737" y="0"/>
                </a:lnTo>
                <a:lnTo>
                  <a:pt x="5844737" y="4950134"/>
                </a:lnTo>
                <a:lnTo>
                  <a:pt x="0" y="4950134"/>
                </a:lnTo>
                <a:lnTo>
                  <a:pt x="0" y="0"/>
                </a:lnTo>
                <a:close/>
              </a:path>
            </a:pathLst>
          </a:custGeom>
          <a:blipFill>
            <a:blip r:embed="rId4"/>
            <a:stretch>
              <a:fillRect l="0" t="0" r="0" b="0"/>
            </a:stretch>
          </a:blipFill>
        </p:spPr>
      </p:sp>
      <p:sp>
        <p:nvSpPr>
          <p:cNvPr name="Freeform 4" id="4"/>
          <p:cNvSpPr/>
          <p:nvPr/>
        </p:nvSpPr>
        <p:spPr>
          <a:xfrm flipH="false" flipV="false" rot="0">
            <a:off x="811899" y="2961743"/>
            <a:ext cx="4733662" cy="4135896"/>
          </a:xfrm>
          <a:custGeom>
            <a:avLst/>
            <a:gdLst/>
            <a:ahLst/>
            <a:cxnLst/>
            <a:rect r="r" b="b" t="t" l="l"/>
            <a:pathLst>
              <a:path h="4135896" w="4733662">
                <a:moveTo>
                  <a:pt x="0" y="0"/>
                </a:moveTo>
                <a:lnTo>
                  <a:pt x="4733662" y="0"/>
                </a:lnTo>
                <a:lnTo>
                  <a:pt x="4733662" y="4135896"/>
                </a:lnTo>
                <a:lnTo>
                  <a:pt x="0" y="4135896"/>
                </a:lnTo>
                <a:lnTo>
                  <a:pt x="0" y="0"/>
                </a:lnTo>
                <a:close/>
              </a:path>
            </a:pathLst>
          </a:custGeom>
          <a:blipFill>
            <a:blip r:embed="rId5"/>
            <a:stretch>
              <a:fillRect l="0" t="0" r="0" b="0"/>
            </a:stretch>
          </a:blipFill>
        </p:spPr>
      </p:sp>
      <p:sp>
        <p:nvSpPr>
          <p:cNvPr name="Freeform 5" id="5"/>
          <p:cNvSpPr/>
          <p:nvPr/>
        </p:nvSpPr>
        <p:spPr>
          <a:xfrm flipH="false" flipV="false" rot="0">
            <a:off x="5953528" y="2961743"/>
            <a:ext cx="4726738" cy="4135896"/>
          </a:xfrm>
          <a:custGeom>
            <a:avLst/>
            <a:gdLst/>
            <a:ahLst/>
            <a:cxnLst/>
            <a:rect r="r" b="b" t="t" l="l"/>
            <a:pathLst>
              <a:path h="4135896" w="4726738">
                <a:moveTo>
                  <a:pt x="0" y="0"/>
                </a:moveTo>
                <a:lnTo>
                  <a:pt x="4726738" y="0"/>
                </a:lnTo>
                <a:lnTo>
                  <a:pt x="4726738" y="4135896"/>
                </a:lnTo>
                <a:lnTo>
                  <a:pt x="0" y="4135896"/>
                </a:lnTo>
                <a:lnTo>
                  <a:pt x="0" y="0"/>
                </a:lnTo>
                <a:close/>
              </a:path>
            </a:pathLst>
          </a:custGeom>
          <a:blipFill>
            <a:blip r:embed="rId6"/>
            <a:stretch>
              <a:fillRect l="0" t="0" r="0" b="0"/>
            </a:stretch>
          </a:blipFill>
        </p:spPr>
      </p:sp>
      <p:sp>
        <p:nvSpPr>
          <p:cNvPr name="TextBox 6" id="6"/>
          <p:cNvSpPr txBox="true"/>
          <p:nvPr/>
        </p:nvSpPr>
        <p:spPr>
          <a:xfrm rot="0">
            <a:off x="2629859" y="8002925"/>
            <a:ext cx="6232446" cy="993862"/>
          </a:xfrm>
          <a:prstGeom prst="rect">
            <a:avLst/>
          </a:prstGeom>
        </p:spPr>
        <p:txBody>
          <a:bodyPr anchor="t" rtlCol="false" tIns="0" lIns="0" bIns="0" rIns="0">
            <a:spAutoFit/>
          </a:bodyPr>
          <a:lstStyle/>
          <a:p>
            <a:pPr algn="ctr">
              <a:lnSpc>
                <a:spcPts val="4020"/>
              </a:lnSpc>
            </a:pPr>
            <a:r>
              <a:rPr lang="en-US" sz="2871">
                <a:solidFill>
                  <a:srgbClr val="000000"/>
                </a:solidFill>
                <a:latin typeface="Canva Sans Bold"/>
              </a:rPr>
              <a:t>Mongo DB Connection Manager Settings</a:t>
            </a:r>
          </a:p>
        </p:txBody>
      </p:sp>
      <p:sp>
        <p:nvSpPr>
          <p:cNvPr name="TextBox 7" id="7"/>
          <p:cNvSpPr txBox="true"/>
          <p:nvPr/>
        </p:nvSpPr>
        <p:spPr>
          <a:xfrm rot="0">
            <a:off x="11691275" y="8308842"/>
            <a:ext cx="5531188" cy="949458"/>
          </a:xfrm>
          <a:prstGeom prst="rect">
            <a:avLst/>
          </a:prstGeom>
        </p:spPr>
        <p:txBody>
          <a:bodyPr anchor="t" rtlCol="false" tIns="0" lIns="0" bIns="0" rIns="0">
            <a:spAutoFit/>
          </a:bodyPr>
          <a:lstStyle/>
          <a:p>
            <a:pPr algn="ctr">
              <a:lnSpc>
                <a:spcPts val="3842"/>
              </a:lnSpc>
            </a:pPr>
            <a:r>
              <a:rPr lang="en-US" sz="2744">
                <a:solidFill>
                  <a:srgbClr val="000000"/>
                </a:solidFill>
                <a:latin typeface="Canva Sans Bold"/>
              </a:rPr>
              <a:t>Hive ODBC Driver Connection Settings</a:t>
            </a:r>
          </a:p>
        </p:txBody>
      </p:sp>
      <p:sp>
        <p:nvSpPr>
          <p:cNvPr name="TextBox 8" id="8"/>
          <p:cNvSpPr txBox="true"/>
          <p:nvPr/>
        </p:nvSpPr>
        <p:spPr>
          <a:xfrm rot="0">
            <a:off x="3371820" y="405046"/>
            <a:ext cx="11544359" cy="1123482"/>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726423" y="2107002"/>
            <a:ext cx="2404705" cy="2939083"/>
          </a:xfrm>
          <a:custGeom>
            <a:avLst/>
            <a:gdLst/>
            <a:ahLst/>
            <a:cxnLst/>
            <a:rect r="r" b="b" t="t" l="l"/>
            <a:pathLst>
              <a:path h="2939083" w="2404705">
                <a:moveTo>
                  <a:pt x="0" y="0"/>
                </a:moveTo>
                <a:lnTo>
                  <a:pt x="2404705" y="0"/>
                </a:lnTo>
                <a:lnTo>
                  <a:pt x="2404705" y="2939084"/>
                </a:lnTo>
                <a:lnTo>
                  <a:pt x="0" y="2939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34905" y="1960283"/>
            <a:ext cx="2404705" cy="2939083"/>
          </a:xfrm>
          <a:custGeom>
            <a:avLst/>
            <a:gdLst/>
            <a:ahLst/>
            <a:cxnLst/>
            <a:rect r="r" b="b" t="t" l="l"/>
            <a:pathLst>
              <a:path h="2939083" w="2404705">
                <a:moveTo>
                  <a:pt x="0" y="0"/>
                </a:moveTo>
                <a:lnTo>
                  <a:pt x="2404705" y="0"/>
                </a:lnTo>
                <a:lnTo>
                  <a:pt x="2404705" y="2939083"/>
                </a:lnTo>
                <a:lnTo>
                  <a:pt x="0" y="2939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43388" y="3673958"/>
            <a:ext cx="2404705" cy="2939083"/>
          </a:xfrm>
          <a:custGeom>
            <a:avLst/>
            <a:gdLst/>
            <a:ahLst/>
            <a:cxnLst/>
            <a:rect r="r" b="b" t="t" l="l"/>
            <a:pathLst>
              <a:path h="2939083" w="2404705">
                <a:moveTo>
                  <a:pt x="0" y="0"/>
                </a:moveTo>
                <a:lnTo>
                  <a:pt x="2404704" y="0"/>
                </a:lnTo>
                <a:lnTo>
                  <a:pt x="2404704" y="2939084"/>
                </a:lnTo>
                <a:lnTo>
                  <a:pt x="0" y="29390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5176803" y="-171450"/>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Our Team</a:t>
            </a:r>
          </a:p>
        </p:txBody>
      </p:sp>
      <p:sp>
        <p:nvSpPr>
          <p:cNvPr name="TextBox 9" id="9"/>
          <p:cNvSpPr txBox="true"/>
          <p:nvPr/>
        </p:nvSpPr>
        <p:spPr>
          <a:xfrm rot="0">
            <a:off x="1178145" y="8095005"/>
            <a:ext cx="4969635" cy="2277161"/>
          </a:xfrm>
          <a:prstGeom prst="rect">
            <a:avLst/>
          </a:prstGeom>
        </p:spPr>
        <p:txBody>
          <a:bodyPr anchor="t" rtlCol="false" tIns="0" lIns="0" bIns="0" rIns="0">
            <a:spAutoFit/>
          </a:bodyPr>
          <a:lstStyle/>
          <a:p>
            <a:pPr algn="ctr" marL="560903" indent="-280452" lvl="1">
              <a:lnSpc>
                <a:spcPts val="3637"/>
              </a:lnSpc>
              <a:buFont typeface="Arial"/>
              <a:buChar char="•"/>
            </a:pPr>
            <a:r>
              <a:rPr lang="en-US" sz="2597">
                <a:solidFill>
                  <a:srgbClr val="000000"/>
                </a:solidFill>
                <a:latin typeface="Quicksand"/>
              </a:rPr>
              <a:t>Pranav Padhiyar</a:t>
            </a:r>
          </a:p>
          <a:p>
            <a:pPr algn="ctr" marL="560903" indent="-280452" lvl="1">
              <a:lnSpc>
                <a:spcPts val="3637"/>
              </a:lnSpc>
              <a:buFont typeface="Arial"/>
              <a:buChar char="•"/>
            </a:pPr>
            <a:r>
              <a:rPr lang="en-US" sz="2597">
                <a:solidFill>
                  <a:srgbClr val="000000"/>
                </a:solidFill>
                <a:latin typeface="Quicksand"/>
              </a:rPr>
              <a:t>Pranav Amin</a:t>
            </a:r>
          </a:p>
          <a:p>
            <a:pPr algn="ctr" marL="560903" indent="-280452" lvl="1">
              <a:lnSpc>
                <a:spcPts val="3637"/>
              </a:lnSpc>
              <a:buFont typeface="Arial"/>
              <a:buChar char="•"/>
            </a:pPr>
            <a:r>
              <a:rPr lang="en-US" sz="2597">
                <a:solidFill>
                  <a:srgbClr val="000000"/>
                </a:solidFill>
                <a:latin typeface="Quicksand"/>
              </a:rPr>
              <a:t>Rashmi Pujara</a:t>
            </a:r>
          </a:p>
          <a:p>
            <a:pPr algn="ctr" marL="560903" indent="-280452" lvl="1">
              <a:lnSpc>
                <a:spcPts val="3637"/>
              </a:lnSpc>
              <a:buFont typeface="Arial"/>
              <a:buChar char="•"/>
            </a:pPr>
            <a:r>
              <a:rPr lang="en-US" sz="2597">
                <a:solidFill>
                  <a:srgbClr val="000000"/>
                </a:solidFill>
                <a:latin typeface="Quicksand"/>
              </a:rPr>
              <a:t>Glenn Shaji</a:t>
            </a:r>
          </a:p>
          <a:p>
            <a:pPr algn="ctr">
              <a:lnSpc>
                <a:spcPts val="3637"/>
              </a:lnSpc>
            </a:pPr>
          </a:p>
        </p:txBody>
      </p:sp>
      <p:sp>
        <p:nvSpPr>
          <p:cNvPr name="TextBox 10" id="10"/>
          <p:cNvSpPr txBox="true"/>
          <p:nvPr/>
        </p:nvSpPr>
        <p:spPr>
          <a:xfrm rot="0">
            <a:off x="6290655" y="8100695"/>
            <a:ext cx="4969022" cy="2267585"/>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000000"/>
                </a:solidFill>
                <a:latin typeface="Quicksand"/>
              </a:rPr>
              <a:t>Pinkush Gaba</a:t>
            </a:r>
          </a:p>
          <a:p>
            <a:pPr algn="ctr" marL="561341" indent="-280670" lvl="1">
              <a:lnSpc>
                <a:spcPts val="3640"/>
              </a:lnSpc>
              <a:buFont typeface="Arial"/>
              <a:buChar char="•"/>
            </a:pPr>
            <a:r>
              <a:rPr lang="en-US" sz="2600">
                <a:solidFill>
                  <a:srgbClr val="000000"/>
                </a:solidFill>
                <a:latin typeface="Quicksand"/>
              </a:rPr>
              <a:t>Pratik Gupta</a:t>
            </a:r>
          </a:p>
          <a:p>
            <a:pPr algn="ctr" marL="561341" indent="-280670" lvl="1">
              <a:lnSpc>
                <a:spcPts val="3640"/>
              </a:lnSpc>
              <a:buFont typeface="Arial"/>
              <a:buChar char="•"/>
            </a:pPr>
            <a:r>
              <a:rPr lang="en-US" sz="2600">
                <a:solidFill>
                  <a:srgbClr val="000000"/>
                </a:solidFill>
                <a:latin typeface="Quicksand"/>
              </a:rPr>
              <a:t>Pritesh Kanani</a:t>
            </a:r>
          </a:p>
          <a:p>
            <a:pPr algn="ctr" marL="561341" indent="-280670" lvl="1">
              <a:lnSpc>
                <a:spcPts val="3640"/>
              </a:lnSpc>
              <a:buFont typeface="Arial"/>
              <a:buChar char="•"/>
            </a:pPr>
            <a:r>
              <a:rPr lang="en-US" sz="2600">
                <a:solidFill>
                  <a:srgbClr val="000000"/>
                </a:solidFill>
                <a:latin typeface="Quicksand"/>
              </a:rPr>
              <a:t>Diksha Shah</a:t>
            </a:r>
          </a:p>
          <a:p>
            <a:pPr algn="ctr">
              <a:lnSpc>
                <a:spcPts val="3640"/>
              </a:lnSpc>
            </a:pPr>
          </a:p>
        </p:txBody>
      </p:sp>
      <p:sp>
        <p:nvSpPr>
          <p:cNvPr name="TextBox 11" id="11"/>
          <p:cNvSpPr txBox="true"/>
          <p:nvPr/>
        </p:nvSpPr>
        <p:spPr>
          <a:xfrm rot="0">
            <a:off x="11405391" y="8245815"/>
            <a:ext cx="4969022" cy="1810385"/>
          </a:xfrm>
          <a:prstGeom prst="rect">
            <a:avLst/>
          </a:prstGeom>
        </p:spPr>
        <p:txBody>
          <a:bodyPr anchor="t" rtlCol="false" tIns="0" lIns="0" bIns="0" rIns="0">
            <a:spAutoFit/>
          </a:bodyPr>
          <a:lstStyle/>
          <a:p>
            <a:pPr algn="ctr" marL="561341" indent="-280670" lvl="1">
              <a:lnSpc>
                <a:spcPts val="3640"/>
              </a:lnSpc>
              <a:buFont typeface="Arial"/>
              <a:buChar char="•"/>
            </a:pPr>
            <a:r>
              <a:rPr lang="en-US" sz="2600">
                <a:solidFill>
                  <a:srgbClr val="000000"/>
                </a:solidFill>
                <a:latin typeface="Quicksand"/>
              </a:rPr>
              <a:t>Zarna Devalia</a:t>
            </a:r>
          </a:p>
          <a:p>
            <a:pPr algn="ctr" marL="561341" indent="-280670" lvl="1">
              <a:lnSpc>
                <a:spcPts val="3640"/>
              </a:lnSpc>
              <a:buFont typeface="Arial"/>
              <a:buChar char="•"/>
            </a:pPr>
            <a:r>
              <a:rPr lang="en-US" sz="2600">
                <a:solidFill>
                  <a:srgbClr val="000000"/>
                </a:solidFill>
                <a:latin typeface="Quicksand"/>
              </a:rPr>
              <a:t>Dhvanil </a:t>
            </a:r>
          </a:p>
          <a:p>
            <a:pPr algn="ctr" marL="561341" indent="-280670" lvl="1">
              <a:lnSpc>
                <a:spcPts val="3640"/>
              </a:lnSpc>
              <a:buFont typeface="Arial"/>
              <a:buChar char="•"/>
            </a:pPr>
            <a:r>
              <a:rPr lang="en-US" sz="2600">
                <a:solidFill>
                  <a:srgbClr val="000000"/>
                </a:solidFill>
                <a:latin typeface="Quicksand"/>
              </a:rPr>
              <a:t>Shalmal Soni</a:t>
            </a:r>
          </a:p>
          <a:p>
            <a:pPr algn="ctr">
              <a:lnSpc>
                <a:spcPts val="3640"/>
              </a:lnSpc>
            </a:pPr>
          </a:p>
        </p:txBody>
      </p:sp>
      <p:sp>
        <p:nvSpPr>
          <p:cNvPr name="Freeform 12" id="12"/>
          <p:cNvSpPr/>
          <p:nvPr/>
        </p:nvSpPr>
        <p:spPr>
          <a:xfrm flipH="false" flipV="false" rot="0">
            <a:off x="1782912" y="1852881"/>
            <a:ext cx="13986733" cy="6092971"/>
          </a:xfrm>
          <a:custGeom>
            <a:avLst/>
            <a:gdLst/>
            <a:ahLst/>
            <a:cxnLst/>
            <a:rect r="r" b="b" t="t" l="l"/>
            <a:pathLst>
              <a:path h="6092971" w="13986733">
                <a:moveTo>
                  <a:pt x="0" y="0"/>
                </a:moveTo>
                <a:lnTo>
                  <a:pt x="13986734" y="0"/>
                </a:lnTo>
                <a:lnTo>
                  <a:pt x="13986734" y="6092970"/>
                </a:lnTo>
                <a:lnTo>
                  <a:pt x="0" y="6092970"/>
                </a:lnTo>
                <a:lnTo>
                  <a:pt x="0" y="0"/>
                </a:lnTo>
                <a:close/>
              </a:path>
            </a:pathLst>
          </a:custGeom>
          <a:blipFill>
            <a:blip r:embed="rId10"/>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9928036" y="1000665"/>
            <a:ext cx="11189148" cy="16515269"/>
          </a:xfrm>
          <a:custGeom>
            <a:avLst/>
            <a:gdLst/>
            <a:ahLst/>
            <a:cxnLst/>
            <a:rect r="r" b="b" t="t" l="l"/>
            <a:pathLst>
              <a:path h="16515269" w="11189148">
                <a:moveTo>
                  <a:pt x="0" y="0"/>
                </a:moveTo>
                <a:lnTo>
                  <a:pt x="11189148" y="0"/>
                </a:lnTo>
                <a:lnTo>
                  <a:pt x="11189148" y="16515270"/>
                </a:lnTo>
                <a:lnTo>
                  <a:pt x="0" y="1651527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25505" y="3046775"/>
            <a:ext cx="6507783" cy="4089817"/>
          </a:xfrm>
          <a:custGeom>
            <a:avLst/>
            <a:gdLst/>
            <a:ahLst/>
            <a:cxnLst/>
            <a:rect r="r" b="b" t="t" l="l"/>
            <a:pathLst>
              <a:path h="4089817" w="6507783">
                <a:moveTo>
                  <a:pt x="0" y="0"/>
                </a:moveTo>
                <a:lnTo>
                  <a:pt x="6507783" y="0"/>
                </a:lnTo>
                <a:lnTo>
                  <a:pt x="6507783" y="4089817"/>
                </a:lnTo>
                <a:lnTo>
                  <a:pt x="0" y="4089817"/>
                </a:lnTo>
                <a:lnTo>
                  <a:pt x="0" y="0"/>
                </a:lnTo>
                <a:close/>
              </a:path>
            </a:pathLst>
          </a:custGeom>
          <a:blipFill>
            <a:blip r:embed="rId4"/>
            <a:stretch>
              <a:fillRect l="0" t="0" r="0" b="0"/>
            </a:stretch>
          </a:blipFill>
        </p:spPr>
      </p:sp>
      <p:sp>
        <p:nvSpPr>
          <p:cNvPr name="Freeform 4" id="4"/>
          <p:cNvSpPr/>
          <p:nvPr/>
        </p:nvSpPr>
        <p:spPr>
          <a:xfrm flipH="false" flipV="false" rot="0">
            <a:off x="1028700" y="3046775"/>
            <a:ext cx="8115300" cy="4015320"/>
          </a:xfrm>
          <a:custGeom>
            <a:avLst/>
            <a:gdLst/>
            <a:ahLst/>
            <a:cxnLst/>
            <a:rect r="r" b="b" t="t" l="l"/>
            <a:pathLst>
              <a:path h="4015320" w="8115300">
                <a:moveTo>
                  <a:pt x="0" y="0"/>
                </a:moveTo>
                <a:lnTo>
                  <a:pt x="8115300" y="0"/>
                </a:lnTo>
                <a:lnTo>
                  <a:pt x="8115300" y="4015320"/>
                </a:lnTo>
                <a:lnTo>
                  <a:pt x="0" y="4015320"/>
                </a:lnTo>
                <a:lnTo>
                  <a:pt x="0" y="0"/>
                </a:lnTo>
                <a:close/>
              </a:path>
            </a:pathLst>
          </a:custGeom>
          <a:blipFill>
            <a:blip r:embed="rId5"/>
            <a:stretch>
              <a:fillRect l="0" t="0" r="0" b="0"/>
            </a:stretch>
          </a:blipFill>
        </p:spPr>
      </p:sp>
      <p:sp>
        <p:nvSpPr>
          <p:cNvPr name="TextBox 5" id="5"/>
          <p:cNvSpPr txBox="true"/>
          <p:nvPr/>
        </p:nvSpPr>
        <p:spPr>
          <a:xfrm rot="0">
            <a:off x="1970127" y="7667500"/>
            <a:ext cx="6232446" cy="489037"/>
          </a:xfrm>
          <a:prstGeom prst="rect">
            <a:avLst/>
          </a:prstGeom>
        </p:spPr>
        <p:txBody>
          <a:bodyPr anchor="t" rtlCol="false" tIns="0" lIns="0" bIns="0" rIns="0">
            <a:spAutoFit/>
          </a:bodyPr>
          <a:lstStyle/>
          <a:p>
            <a:pPr algn="ctr">
              <a:lnSpc>
                <a:spcPts val="4020"/>
              </a:lnSpc>
            </a:pPr>
            <a:r>
              <a:rPr lang="en-US" sz="2871">
                <a:solidFill>
                  <a:srgbClr val="000000"/>
                </a:solidFill>
                <a:latin typeface="Canva Sans Bold"/>
              </a:rPr>
              <a:t>Filtering Null Values from all fields</a:t>
            </a:r>
          </a:p>
        </p:txBody>
      </p:sp>
      <p:sp>
        <p:nvSpPr>
          <p:cNvPr name="TextBox 6" id="6"/>
          <p:cNvSpPr txBox="true"/>
          <p:nvPr/>
        </p:nvSpPr>
        <p:spPr>
          <a:xfrm rot="0">
            <a:off x="10463174" y="7667500"/>
            <a:ext cx="6232446" cy="489037"/>
          </a:xfrm>
          <a:prstGeom prst="rect">
            <a:avLst/>
          </a:prstGeom>
        </p:spPr>
        <p:txBody>
          <a:bodyPr anchor="t" rtlCol="false" tIns="0" lIns="0" bIns="0" rIns="0">
            <a:spAutoFit/>
          </a:bodyPr>
          <a:lstStyle/>
          <a:p>
            <a:pPr algn="ctr">
              <a:lnSpc>
                <a:spcPts val="4020"/>
              </a:lnSpc>
            </a:pPr>
            <a:r>
              <a:rPr lang="en-US" sz="2871">
                <a:solidFill>
                  <a:srgbClr val="000000"/>
                </a:solidFill>
                <a:latin typeface="Canva Sans Bold"/>
              </a:rPr>
              <a:t>Adding review_id column</a:t>
            </a:r>
          </a:p>
        </p:txBody>
      </p:sp>
      <p:sp>
        <p:nvSpPr>
          <p:cNvPr name="TextBox 7" id="7"/>
          <p:cNvSpPr txBox="true"/>
          <p:nvPr/>
        </p:nvSpPr>
        <p:spPr>
          <a:xfrm rot="0">
            <a:off x="3371820" y="904875"/>
            <a:ext cx="11544359" cy="1123482"/>
          </a:xfrm>
          <a:prstGeom prst="rect">
            <a:avLst/>
          </a:prstGeom>
        </p:spPr>
        <p:txBody>
          <a:bodyPr anchor="t" rtlCol="false" tIns="0" lIns="0" bIns="0" rIns="0">
            <a:spAutoFit/>
          </a:bodyPr>
          <a:lstStyle/>
          <a:p>
            <a:pPr algn="ctr">
              <a:lnSpc>
                <a:spcPts val="9229"/>
              </a:lnSpc>
            </a:pPr>
            <a:r>
              <a:rPr lang="en-US" sz="6592">
                <a:solidFill>
                  <a:srgbClr val="000000"/>
                </a:solidFill>
                <a:latin typeface="Paytone One Bold"/>
              </a:rPr>
              <a:t>SSIS - Visual Studio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lnTo>
                    <a:pt x="0" y="0"/>
                  </a:lnTo>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439393" y="1084331"/>
            <a:ext cx="7566828" cy="1150481"/>
          </a:xfrm>
          <a:prstGeom prst="rect">
            <a:avLst/>
          </a:prstGeom>
        </p:spPr>
        <p:txBody>
          <a:bodyPr anchor="t" rtlCol="false" tIns="0" lIns="0" bIns="0" rIns="0">
            <a:spAutoFit/>
          </a:bodyPr>
          <a:lstStyle/>
          <a:p>
            <a:pPr algn="ctr">
              <a:lnSpc>
                <a:spcPts val="9390"/>
              </a:lnSpc>
            </a:pPr>
            <a:r>
              <a:rPr lang="en-US" sz="6707">
                <a:solidFill>
                  <a:srgbClr val="FFFFFF"/>
                </a:solidFill>
                <a:latin typeface="Paytone One Bold"/>
              </a:rPr>
              <a:t>Data Warehouse</a:t>
            </a:r>
          </a:p>
        </p:txBody>
      </p:sp>
      <p:sp>
        <p:nvSpPr>
          <p:cNvPr name="TextBox 13" id="13"/>
          <p:cNvSpPr txBox="true"/>
          <p:nvPr/>
        </p:nvSpPr>
        <p:spPr>
          <a:xfrm rot="0">
            <a:off x="1640315" y="3076462"/>
            <a:ext cx="14933403" cy="5597279"/>
          </a:xfrm>
          <a:prstGeom prst="rect">
            <a:avLst/>
          </a:prstGeom>
        </p:spPr>
        <p:txBody>
          <a:bodyPr anchor="t" rtlCol="false" tIns="0" lIns="0" bIns="0" rIns="0">
            <a:spAutoFit/>
          </a:bodyPr>
          <a:lstStyle/>
          <a:p>
            <a:pPr algn="ctr">
              <a:lnSpc>
                <a:spcPts val="3696"/>
              </a:lnSpc>
            </a:pPr>
            <a:r>
              <a:rPr lang="en-US" sz="2640">
                <a:solidFill>
                  <a:srgbClr val="000000"/>
                </a:solidFill>
                <a:latin typeface="Quicksand Bold"/>
              </a:rPr>
              <a:t>A data warehouse is a large, centralized repository of data that is used for reporting, analysis, and business intelligence purposes. It is designed to support decision-making by providing a single source of accurate, consistent, and integrated data.</a:t>
            </a:r>
          </a:p>
          <a:p>
            <a:pPr algn="ctr">
              <a:lnSpc>
                <a:spcPts val="3696"/>
              </a:lnSpc>
            </a:pPr>
            <a:r>
              <a:rPr lang="en-US" sz="2640">
                <a:solidFill>
                  <a:srgbClr val="000000"/>
                </a:solidFill>
                <a:latin typeface="Quicksand Bold"/>
              </a:rPr>
              <a:t>Once the data has been loaded into the data warehouse using SSIS, the data warehouse can perform various operations on the data to make it usable for reporting and analysis. These operations can include:</a:t>
            </a:r>
          </a:p>
          <a:p>
            <a:pPr algn="ctr" marL="570055" indent="-285028" lvl="1">
              <a:lnSpc>
                <a:spcPts val="3696"/>
              </a:lnSpc>
              <a:buFont typeface="Arial"/>
              <a:buChar char="•"/>
            </a:pPr>
            <a:r>
              <a:rPr lang="en-US" sz="2640">
                <a:solidFill>
                  <a:srgbClr val="000000"/>
                </a:solidFill>
                <a:latin typeface="Quicksand Bold"/>
              </a:rPr>
              <a:t>Data cleaning and quality control</a:t>
            </a:r>
          </a:p>
          <a:p>
            <a:pPr algn="ctr" marL="570055" indent="-285028" lvl="1">
              <a:lnSpc>
                <a:spcPts val="3696"/>
              </a:lnSpc>
              <a:buFont typeface="Arial"/>
              <a:buChar char="•"/>
            </a:pPr>
            <a:r>
              <a:rPr lang="en-US" sz="2640">
                <a:solidFill>
                  <a:srgbClr val="000000"/>
                </a:solidFill>
                <a:latin typeface="Quicksand Bold"/>
              </a:rPr>
              <a:t>Data modeling</a:t>
            </a:r>
          </a:p>
          <a:p>
            <a:pPr algn="ctr" marL="570055" indent="-285028" lvl="1">
              <a:lnSpc>
                <a:spcPts val="3696"/>
              </a:lnSpc>
              <a:buFont typeface="Arial"/>
              <a:buChar char="•"/>
            </a:pPr>
            <a:r>
              <a:rPr lang="en-US" sz="2640">
                <a:solidFill>
                  <a:srgbClr val="000000"/>
                </a:solidFill>
                <a:latin typeface="Quicksand Bold"/>
              </a:rPr>
              <a:t>Data aggregation and summarization</a:t>
            </a:r>
          </a:p>
          <a:p>
            <a:pPr algn="ctr" marL="570055" indent="-285028" lvl="1">
              <a:lnSpc>
                <a:spcPts val="3696"/>
              </a:lnSpc>
              <a:buFont typeface="Arial"/>
              <a:buChar char="•"/>
            </a:pPr>
            <a:r>
              <a:rPr lang="en-US" sz="2640">
                <a:solidFill>
                  <a:srgbClr val="000000"/>
                </a:solidFill>
                <a:latin typeface="Quicksand Bold"/>
              </a:rPr>
              <a:t>Data security</a:t>
            </a:r>
          </a:p>
          <a:p>
            <a:pPr algn="ctr" marL="570055" indent="-285028" lvl="1">
              <a:lnSpc>
                <a:spcPts val="3696"/>
              </a:lnSpc>
              <a:buFont typeface="Arial"/>
              <a:buChar char="•"/>
            </a:pPr>
            <a:r>
              <a:rPr lang="en-US" sz="2640">
                <a:solidFill>
                  <a:srgbClr val="000000"/>
                </a:solidFill>
                <a:latin typeface="Quicksand Bold"/>
              </a:rPr>
              <a:t>Data querying and reporting</a:t>
            </a:r>
          </a:p>
          <a:p>
            <a:pPr algn="ctr">
              <a:lnSpc>
                <a:spcPts val="3696"/>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2817061" y="-6222998"/>
            <a:ext cx="7299575" cy="10774229"/>
          </a:xfrm>
          <a:custGeom>
            <a:avLst/>
            <a:gdLst/>
            <a:ahLst/>
            <a:cxnLst/>
            <a:rect r="r" b="b" t="t" l="l"/>
            <a:pathLst>
              <a:path h="10774229" w="7299575">
                <a:moveTo>
                  <a:pt x="0" y="0"/>
                </a:moveTo>
                <a:lnTo>
                  <a:pt x="7299575" y="0"/>
                </a:lnTo>
                <a:lnTo>
                  <a:pt x="7299575"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9928036" y="1000665"/>
            <a:ext cx="11189148" cy="16515269"/>
          </a:xfrm>
          <a:custGeom>
            <a:avLst/>
            <a:gdLst/>
            <a:ahLst/>
            <a:cxnLst/>
            <a:rect r="r" b="b" t="t" l="l"/>
            <a:pathLst>
              <a:path h="16515269" w="11189148">
                <a:moveTo>
                  <a:pt x="0" y="0"/>
                </a:moveTo>
                <a:lnTo>
                  <a:pt x="11189148" y="0"/>
                </a:lnTo>
                <a:lnTo>
                  <a:pt x="11189148" y="16515270"/>
                </a:lnTo>
                <a:lnTo>
                  <a:pt x="0" y="1651527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009361" y="5284760"/>
            <a:ext cx="4693143" cy="3057359"/>
          </a:xfrm>
          <a:custGeom>
            <a:avLst/>
            <a:gdLst/>
            <a:ahLst/>
            <a:cxnLst/>
            <a:rect r="r" b="b" t="t" l="l"/>
            <a:pathLst>
              <a:path h="3057359" w="4693143">
                <a:moveTo>
                  <a:pt x="0" y="0"/>
                </a:moveTo>
                <a:lnTo>
                  <a:pt x="4693143" y="0"/>
                </a:lnTo>
                <a:lnTo>
                  <a:pt x="4693143" y="3057359"/>
                </a:lnTo>
                <a:lnTo>
                  <a:pt x="0" y="3057359"/>
                </a:lnTo>
                <a:lnTo>
                  <a:pt x="0" y="0"/>
                </a:lnTo>
                <a:close/>
              </a:path>
            </a:pathLst>
          </a:custGeom>
          <a:blipFill>
            <a:blip r:embed="rId4"/>
            <a:stretch>
              <a:fillRect l="0" t="0" r="0" b="0"/>
            </a:stretch>
          </a:blipFill>
        </p:spPr>
      </p:sp>
      <p:sp>
        <p:nvSpPr>
          <p:cNvPr name="Freeform 5" id="5"/>
          <p:cNvSpPr/>
          <p:nvPr/>
        </p:nvSpPr>
        <p:spPr>
          <a:xfrm flipH="false" flipV="false" rot="0">
            <a:off x="681079" y="3972027"/>
            <a:ext cx="11574978" cy="5682824"/>
          </a:xfrm>
          <a:custGeom>
            <a:avLst/>
            <a:gdLst/>
            <a:ahLst/>
            <a:cxnLst/>
            <a:rect r="r" b="b" t="t" l="l"/>
            <a:pathLst>
              <a:path h="5682824" w="11574978">
                <a:moveTo>
                  <a:pt x="0" y="0"/>
                </a:moveTo>
                <a:lnTo>
                  <a:pt x="11574979" y="0"/>
                </a:lnTo>
                <a:lnTo>
                  <a:pt x="11574979" y="5682824"/>
                </a:lnTo>
                <a:lnTo>
                  <a:pt x="0" y="5682824"/>
                </a:lnTo>
                <a:lnTo>
                  <a:pt x="0" y="0"/>
                </a:lnTo>
                <a:close/>
              </a:path>
            </a:pathLst>
          </a:custGeom>
          <a:blipFill>
            <a:blip r:embed="rId5"/>
            <a:stretch>
              <a:fillRect l="0" t="0" r="-48" b="-3249"/>
            </a:stretch>
          </a:blipFill>
        </p:spPr>
      </p:sp>
      <p:sp>
        <p:nvSpPr>
          <p:cNvPr name="TextBox 6" id="6"/>
          <p:cNvSpPr txBox="true"/>
          <p:nvPr/>
        </p:nvSpPr>
        <p:spPr>
          <a:xfrm rot="0">
            <a:off x="2441576" y="2602951"/>
            <a:ext cx="6941562" cy="1078165"/>
          </a:xfrm>
          <a:prstGeom prst="rect">
            <a:avLst/>
          </a:prstGeom>
        </p:spPr>
        <p:txBody>
          <a:bodyPr anchor="t" rtlCol="false" tIns="0" lIns="0" bIns="0" rIns="0">
            <a:spAutoFit/>
          </a:bodyPr>
          <a:lstStyle/>
          <a:p>
            <a:pPr>
              <a:lnSpc>
                <a:spcPts val="4394"/>
              </a:lnSpc>
            </a:pPr>
            <a:r>
              <a:rPr lang="en-US" sz="3139">
                <a:solidFill>
                  <a:srgbClr val="000000"/>
                </a:solidFill>
                <a:latin typeface="Canva Sans Bold"/>
              </a:rPr>
              <a:t>Final SQL table after SSIS pipeline:</a:t>
            </a:r>
          </a:p>
          <a:p>
            <a:pPr>
              <a:lnSpc>
                <a:spcPts val="4394"/>
              </a:lnSpc>
            </a:pPr>
            <a:r>
              <a:rPr lang="en-US" sz="3139">
                <a:solidFill>
                  <a:srgbClr val="000000"/>
                </a:solidFill>
                <a:latin typeface="Canva Sans Bold"/>
              </a:rPr>
              <a:t>dbo.YelpBusinessUserReviews</a:t>
            </a:r>
          </a:p>
        </p:txBody>
      </p:sp>
      <p:sp>
        <p:nvSpPr>
          <p:cNvPr name="TextBox 7" id="7"/>
          <p:cNvSpPr txBox="true"/>
          <p:nvPr/>
        </p:nvSpPr>
        <p:spPr>
          <a:xfrm rot="0">
            <a:off x="1337179" y="491881"/>
            <a:ext cx="15613643" cy="1586540"/>
          </a:xfrm>
          <a:prstGeom prst="rect">
            <a:avLst/>
          </a:prstGeom>
        </p:spPr>
        <p:txBody>
          <a:bodyPr anchor="t" rtlCol="false" tIns="0" lIns="0" bIns="0" rIns="0">
            <a:spAutoFit/>
          </a:bodyPr>
          <a:lstStyle/>
          <a:p>
            <a:pPr algn="ctr">
              <a:lnSpc>
                <a:spcPts val="6433"/>
              </a:lnSpc>
            </a:pPr>
            <a:r>
              <a:rPr lang="en-US" sz="4595">
                <a:solidFill>
                  <a:srgbClr val="000000"/>
                </a:solidFill>
                <a:latin typeface="Paytone One Bold"/>
              </a:rPr>
              <a:t>Tables Created in SQL Database (Accessible via SQL Server Management)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9928036" y="1000665"/>
            <a:ext cx="11189148" cy="16515269"/>
          </a:xfrm>
          <a:custGeom>
            <a:avLst/>
            <a:gdLst/>
            <a:ahLst/>
            <a:cxnLst/>
            <a:rect r="r" b="b" t="t" l="l"/>
            <a:pathLst>
              <a:path h="16515269" w="11189148">
                <a:moveTo>
                  <a:pt x="0" y="0"/>
                </a:moveTo>
                <a:lnTo>
                  <a:pt x="11189148" y="0"/>
                </a:lnTo>
                <a:lnTo>
                  <a:pt x="11189148" y="16515270"/>
                </a:lnTo>
                <a:lnTo>
                  <a:pt x="0" y="1651527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41020" y="3307382"/>
            <a:ext cx="13205961" cy="6487428"/>
          </a:xfrm>
          <a:custGeom>
            <a:avLst/>
            <a:gdLst/>
            <a:ahLst/>
            <a:cxnLst/>
            <a:rect r="r" b="b" t="t" l="l"/>
            <a:pathLst>
              <a:path h="6487428" w="13205961">
                <a:moveTo>
                  <a:pt x="0" y="0"/>
                </a:moveTo>
                <a:lnTo>
                  <a:pt x="13205960" y="0"/>
                </a:lnTo>
                <a:lnTo>
                  <a:pt x="13205960" y="6487428"/>
                </a:lnTo>
                <a:lnTo>
                  <a:pt x="0" y="6487428"/>
                </a:lnTo>
                <a:lnTo>
                  <a:pt x="0" y="0"/>
                </a:lnTo>
                <a:close/>
              </a:path>
            </a:pathLst>
          </a:custGeom>
          <a:blipFill>
            <a:blip r:embed="rId4"/>
            <a:stretch>
              <a:fillRect l="0" t="0" r="0" b="0"/>
            </a:stretch>
          </a:blipFill>
        </p:spPr>
      </p:sp>
      <p:sp>
        <p:nvSpPr>
          <p:cNvPr name="TextBox 4" id="4"/>
          <p:cNvSpPr txBox="true"/>
          <p:nvPr/>
        </p:nvSpPr>
        <p:spPr>
          <a:xfrm rot="0">
            <a:off x="2952230" y="2738634"/>
            <a:ext cx="12383539" cy="404628"/>
          </a:xfrm>
          <a:prstGeom prst="rect">
            <a:avLst/>
          </a:prstGeom>
        </p:spPr>
        <p:txBody>
          <a:bodyPr anchor="t" rtlCol="false" tIns="0" lIns="0" bIns="0" rIns="0">
            <a:spAutoFit/>
          </a:bodyPr>
          <a:lstStyle/>
          <a:p>
            <a:pPr>
              <a:lnSpc>
                <a:spcPts val="3422"/>
              </a:lnSpc>
            </a:pPr>
            <a:r>
              <a:rPr lang="en-US" sz="2444">
                <a:solidFill>
                  <a:srgbClr val="000000"/>
                </a:solidFill>
                <a:latin typeface="Canva Sans"/>
              </a:rPr>
              <a:t>SQL table created using Spark in Azure Databricks while doing Sentiment Analysis </a:t>
            </a:r>
          </a:p>
        </p:txBody>
      </p:sp>
      <p:sp>
        <p:nvSpPr>
          <p:cNvPr name="TextBox 5" id="5"/>
          <p:cNvSpPr txBox="true"/>
          <p:nvPr/>
        </p:nvSpPr>
        <p:spPr>
          <a:xfrm rot="0">
            <a:off x="1028700" y="343742"/>
            <a:ext cx="15613643" cy="1586540"/>
          </a:xfrm>
          <a:prstGeom prst="rect">
            <a:avLst/>
          </a:prstGeom>
        </p:spPr>
        <p:txBody>
          <a:bodyPr anchor="t" rtlCol="false" tIns="0" lIns="0" bIns="0" rIns="0">
            <a:spAutoFit/>
          </a:bodyPr>
          <a:lstStyle/>
          <a:p>
            <a:pPr algn="ctr">
              <a:lnSpc>
                <a:spcPts val="6433"/>
              </a:lnSpc>
            </a:pPr>
            <a:r>
              <a:rPr lang="en-US" sz="4595">
                <a:solidFill>
                  <a:srgbClr val="000000"/>
                </a:solidFill>
                <a:latin typeface="Paytone One Bold"/>
              </a:rPr>
              <a:t>Tables Created in SQL Database (Accessible via SQL Server Management)</a:t>
            </a:r>
          </a:p>
        </p:txBody>
      </p:sp>
      <p:sp>
        <p:nvSpPr>
          <p:cNvPr name="Freeform 6" id="6"/>
          <p:cNvSpPr/>
          <p:nvPr/>
        </p:nvSpPr>
        <p:spPr>
          <a:xfrm flipH="false" flipV="false" rot="-10800000">
            <a:off x="444141" y="5387127"/>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6445832" y="3562122"/>
            <a:ext cx="1235026" cy="527315"/>
          </a:xfrm>
          <a:custGeom>
            <a:avLst/>
            <a:gdLst/>
            <a:ahLst/>
            <a:cxnLst/>
            <a:rect r="r" b="b" t="t" l="l"/>
            <a:pathLst>
              <a:path h="527315" w="1235026">
                <a:moveTo>
                  <a:pt x="0" y="0"/>
                </a:moveTo>
                <a:lnTo>
                  <a:pt x="1235026" y="0"/>
                </a:lnTo>
                <a:lnTo>
                  <a:pt x="1235026" y="527314"/>
                </a:lnTo>
                <a:lnTo>
                  <a:pt x="0" y="527314"/>
                </a:lnTo>
                <a:lnTo>
                  <a:pt x="0" y="0"/>
                </a:lnTo>
                <a:close/>
              </a:path>
            </a:pathLst>
          </a:custGeom>
          <a:blipFill>
            <a:blip r:embed="rId2"/>
            <a:stretch>
              <a:fillRect l="0" t="0" r="0" b="0"/>
            </a:stretch>
          </a:blipFill>
        </p:spPr>
      </p:sp>
      <p:sp>
        <p:nvSpPr>
          <p:cNvPr name="Freeform 3" id="3"/>
          <p:cNvSpPr/>
          <p:nvPr/>
        </p:nvSpPr>
        <p:spPr>
          <a:xfrm flipH="false" flipV="false" rot="0">
            <a:off x="9236354" y="2468613"/>
            <a:ext cx="852745" cy="1042244"/>
          </a:xfrm>
          <a:custGeom>
            <a:avLst/>
            <a:gdLst/>
            <a:ahLst/>
            <a:cxnLst/>
            <a:rect r="r" b="b" t="t" l="l"/>
            <a:pathLst>
              <a:path h="1042244" w="852745">
                <a:moveTo>
                  <a:pt x="0" y="0"/>
                </a:moveTo>
                <a:lnTo>
                  <a:pt x="852745" y="0"/>
                </a:lnTo>
                <a:lnTo>
                  <a:pt x="852745" y="1042244"/>
                </a:lnTo>
                <a:lnTo>
                  <a:pt x="0" y="1042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804850" y="2284859"/>
            <a:ext cx="3335861" cy="1751327"/>
          </a:xfrm>
          <a:custGeom>
            <a:avLst/>
            <a:gdLst/>
            <a:ahLst/>
            <a:cxnLst/>
            <a:rect r="r" b="b" t="t" l="l"/>
            <a:pathLst>
              <a:path h="1751327" w="3335861">
                <a:moveTo>
                  <a:pt x="0" y="0"/>
                </a:moveTo>
                <a:lnTo>
                  <a:pt x="3335861" y="0"/>
                </a:lnTo>
                <a:lnTo>
                  <a:pt x="3335861" y="1751327"/>
                </a:lnTo>
                <a:lnTo>
                  <a:pt x="0" y="1751327"/>
                </a:lnTo>
                <a:lnTo>
                  <a:pt x="0" y="0"/>
                </a:lnTo>
                <a:close/>
              </a:path>
            </a:pathLst>
          </a:custGeom>
          <a:blipFill>
            <a:blip r:embed="rId5"/>
            <a:stretch>
              <a:fillRect l="0" t="0" r="0" b="0"/>
            </a:stretch>
          </a:blipFill>
        </p:spPr>
      </p:sp>
      <p:sp>
        <p:nvSpPr>
          <p:cNvPr name="Freeform 5" id="5"/>
          <p:cNvSpPr/>
          <p:nvPr/>
        </p:nvSpPr>
        <p:spPr>
          <a:xfrm flipH="false" flipV="false" rot="0">
            <a:off x="16551522" y="2541716"/>
            <a:ext cx="1023646" cy="1020405"/>
          </a:xfrm>
          <a:custGeom>
            <a:avLst/>
            <a:gdLst/>
            <a:ahLst/>
            <a:cxnLst/>
            <a:rect r="r" b="b" t="t" l="l"/>
            <a:pathLst>
              <a:path h="1020405" w="1023646">
                <a:moveTo>
                  <a:pt x="0" y="0"/>
                </a:moveTo>
                <a:lnTo>
                  <a:pt x="1023646" y="0"/>
                </a:lnTo>
                <a:lnTo>
                  <a:pt x="1023646" y="1020406"/>
                </a:lnTo>
                <a:lnTo>
                  <a:pt x="0" y="1020406"/>
                </a:lnTo>
                <a:lnTo>
                  <a:pt x="0" y="0"/>
                </a:lnTo>
                <a:close/>
              </a:path>
            </a:pathLst>
          </a:custGeom>
          <a:blipFill>
            <a:blip r:embed="rId6"/>
            <a:stretch>
              <a:fillRect l="0" t="0" r="0" b="-8342"/>
            </a:stretch>
          </a:blipFill>
        </p:spPr>
      </p:sp>
      <p:sp>
        <p:nvSpPr>
          <p:cNvPr name="Freeform 6" id="6"/>
          <p:cNvSpPr/>
          <p:nvPr/>
        </p:nvSpPr>
        <p:spPr>
          <a:xfrm flipH="false" flipV="false" rot="0">
            <a:off x="9144000" y="4740818"/>
            <a:ext cx="8729170" cy="2953289"/>
          </a:xfrm>
          <a:custGeom>
            <a:avLst/>
            <a:gdLst/>
            <a:ahLst/>
            <a:cxnLst/>
            <a:rect r="r" b="b" t="t" l="l"/>
            <a:pathLst>
              <a:path h="2953289" w="8729170">
                <a:moveTo>
                  <a:pt x="0" y="0"/>
                </a:moveTo>
                <a:lnTo>
                  <a:pt x="8729170" y="0"/>
                </a:lnTo>
                <a:lnTo>
                  <a:pt x="8729170" y="2953288"/>
                </a:lnTo>
                <a:lnTo>
                  <a:pt x="0" y="2953288"/>
                </a:lnTo>
                <a:lnTo>
                  <a:pt x="0" y="0"/>
                </a:lnTo>
                <a:close/>
              </a:path>
            </a:pathLst>
          </a:custGeom>
          <a:blipFill>
            <a:blip r:embed="rId7"/>
            <a:stretch>
              <a:fillRect l="0" t="0" r="-3080" b="0"/>
            </a:stretch>
          </a:blipFill>
        </p:spPr>
      </p:sp>
      <p:sp>
        <p:nvSpPr>
          <p:cNvPr name="AutoShape 7" id="7"/>
          <p:cNvSpPr/>
          <p:nvPr/>
        </p:nvSpPr>
        <p:spPr>
          <a:xfrm flipV="true">
            <a:off x="10409873" y="3150996"/>
            <a:ext cx="1243728" cy="9524"/>
          </a:xfrm>
          <a:prstGeom prst="line">
            <a:avLst/>
          </a:prstGeom>
          <a:ln cap="flat" w="38100">
            <a:solidFill>
              <a:srgbClr val="000000"/>
            </a:solidFill>
            <a:prstDash val="solid"/>
            <a:headEnd type="none" len="sm" w="sm"/>
            <a:tailEnd type="triangle" len="med" w="lg"/>
          </a:ln>
        </p:spPr>
      </p:sp>
      <p:sp>
        <p:nvSpPr>
          <p:cNvPr name="AutoShape 8" id="8"/>
          <p:cNvSpPr/>
          <p:nvPr/>
        </p:nvSpPr>
        <p:spPr>
          <a:xfrm>
            <a:off x="15467189" y="3170045"/>
            <a:ext cx="978272" cy="19050"/>
          </a:xfrm>
          <a:prstGeom prst="line">
            <a:avLst/>
          </a:prstGeom>
          <a:ln cap="flat" w="38100">
            <a:solidFill>
              <a:srgbClr val="000000"/>
            </a:solidFill>
            <a:prstDash val="solid"/>
            <a:headEnd type="none" len="sm" w="sm"/>
            <a:tailEnd type="triangle" len="med" w="lg"/>
          </a:ln>
        </p:spPr>
      </p:sp>
      <p:grpSp>
        <p:nvGrpSpPr>
          <p:cNvPr name="Group 9" id="9"/>
          <p:cNvGrpSpPr/>
          <p:nvPr/>
        </p:nvGrpSpPr>
        <p:grpSpPr>
          <a:xfrm rot="0">
            <a:off x="10476126" y="2541716"/>
            <a:ext cx="941698" cy="523952"/>
            <a:chOff x="0" y="0"/>
            <a:chExt cx="248019" cy="137996"/>
          </a:xfrm>
        </p:grpSpPr>
        <p:sp>
          <p:nvSpPr>
            <p:cNvPr name="Freeform 10" id="10"/>
            <p:cNvSpPr/>
            <p:nvPr/>
          </p:nvSpPr>
          <p:spPr>
            <a:xfrm flipH="false" flipV="false" rot="0">
              <a:off x="0" y="0"/>
              <a:ext cx="248019" cy="137996"/>
            </a:xfrm>
            <a:custGeom>
              <a:avLst/>
              <a:gdLst/>
              <a:ahLst/>
              <a:cxnLst/>
              <a:rect r="r" b="b" t="t" l="l"/>
              <a:pathLst>
                <a:path h="137996" w="248019">
                  <a:moveTo>
                    <a:pt x="68998" y="0"/>
                  </a:moveTo>
                  <a:lnTo>
                    <a:pt x="179021" y="0"/>
                  </a:lnTo>
                  <a:cubicBezTo>
                    <a:pt x="217128" y="0"/>
                    <a:pt x="248019" y="30891"/>
                    <a:pt x="248019" y="68998"/>
                  </a:cubicBezTo>
                  <a:lnTo>
                    <a:pt x="248019" y="68998"/>
                  </a:lnTo>
                  <a:cubicBezTo>
                    <a:pt x="248019" y="107104"/>
                    <a:pt x="217128" y="137996"/>
                    <a:pt x="179021" y="137996"/>
                  </a:cubicBezTo>
                  <a:lnTo>
                    <a:pt x="68998" y="137996"/>
                  </a:lnTo>
                  <a:cubicBezTo>
                    <a:pt x="30891" y="137996"/>
                    <a:pt x="0" y="107104"/>
                    <a:pt x="0" y="68998"/>
                  </a:cubicBezTo>
                  <a:lnTo>
                    <a:pt x="0" y="68998"/>
                  </a:lnTo>
                  <a:cubicBezTo>
                    <a:pt x="0" y="30891"/>
                    <a:pt x="30891" y="0"/>
                    <a:pt x="68998" y="0"/>
                  </a:cubicBezTo>
                  <a:close/>
                </a:path>
              </a:pathLst>
            </a:custGeom>
            <a:solidFill>
              <a:srgbClr val="AD5545"/>
            </a:solidFill>
          </p:spPr>
        </p:sp>
        <p:sp>
          <p:nvSpPr>
            <p:cNvPr name="TextBox 11" id="11"/>
            <p:cNvSpPr txBox="true"/>
            <p:nvPr/>
          </p:nvSpPr>
          <p:spPr>
            <a:xfrm>
              <a:off x="0" y="-47625"/>
              <a:ext cx="812800" cy="860425"/>
            </a:xfrm>
            <a:prstGeom prst="rect">
              <a:avLst/>
            </a:prstGeom>
          </p:spPr>
          <p:txBody>
            <a:bodyPr anchor="ctr" rtlCol="false" tIns="50800" lIns="50800" bIns="50800" rIns="50800"/>
            <a:lstStyle/>
            <a:p>
              <a:pPr algn="ctr">
                <a:lnSpc>
                  <a:spcPts val="2940"/>
                </a:lnSpc>
              </a:pPr>
              <a:r>
                <a:rPr lang="en-US" sz="2100">
                  <a:solidFill>
                    <a:srgbClr val="FFFFFF"/>
                  </a:solidFill>
                  <a:latin typeface="Quicksand"/>
                </a:rPr>
                <a:t>JDBC</a:t>
              </a:r>
            </a:p>
          </p:txBody>
        </p:sp>
      </p:grpSp>
      <p:sp>
        <p:nvSpPr>
          <p:cNvPr name="TextBox 12" id="12"/>
          <p:cNvSpPr txBox="true"/>
          <p:nvPr/>
        </p:nvSpPr>
        <p:spPr>
          <a:xfrm rot="0">
            <a:off x="326764" y="3707579"/>
            <a:ext cx="8449632" cy="4972142"/>
          </a:xfrm>
          <a:prstGeom prst="rect">
            <a:avLst/>
          </a:prstGeom>
        </p:spPr>
        <p:txBody>
          <a:bodyPr anchor="t" rtlCol="false" tIns="0" lIns="0" bIns="0" rIns="0">
            <a:spAutoFit/>
          </a:bodyPr>
          <a:lstStyle/>
          <a:p>
            <a:pPr>
              <a:lnSpc>
                <a:spcPts val="3933"/>
              </a:lnSpc>
            </a:pPr>
            <a:r>
              <a:rPr lang="en-US" sz="2809">
                <a:solidFill>
                  <a:srgbClr val="000000"/>
                </a:solidFill>
                <a:latin typeface="Canva Sans"/>
              </a:rPr>
              <a:t>Azure Databricks is a Cloud-based big data processing and analytics platform that allows users to run Apache spark applications.</a:t>
            </a:r>
          </a:p>
          <a:p>
            <a:pPr>
              <a:lnSpc>
                <a:spcPts val="3933"/>
              </a:lnSpc>
            </a:pPr>
            <a:r>
              <a:rPr lang="en-US" sz="2809">
                <a:solidFill>
                  <a:srgbClr val="000000"/>
                </a:solidFill>
                <a:latin typeface="Canva Sans"/>
              </a:rPr>
              <a:t>To use JDBC (Java Database Connectivity) Connection, we need JDBC URL, driver class name, username, and password of the database.</a:t>
            </a:r>
          </a:p>
          <a:p>
            <a:pPr>
              <a:lnSpc>
                <a:spcPts val="3933"/>
              </a:lnSpc>
            </a:pPr>
            <a:r>
              <a:rPr lang="en-US" sz="2809">
                <a:solidFill>
                  <a:srgbClr val="000000"/>
                </a:solidFill>
                <a:latin typeface="Canva Sans"/>
              </a:rPr>
              <a:t>Data can be loaded into a Spark DataFrame and can be processed after transforming into Pandas DataFrame.</a:t>
            </a:r>
          </a:p>
          <a:p>
            <a:pPr>
              <a:lnSpc>
                <a:spcPts val="3933"/>
              </a:lnSpc>
              <a:spcBef>
                <a:spcPct val="0"/>
              </a:spcBef>
            </a:pPr>
            <a:r>
              <a:rPr lang="en-US" sz="2809">
                <a:solidFill>
                  <a:srgbClr val="000000"/>
                </a:solidFill>
                <a:latin typeface="Canva Sans"/>
              </a:rPr>
              <a:t>Data can be written to Database as well.</a:t>
            </a:r>
          </a:p>
        </p:txBody>
      </p:sp>
      <p:sp>
        <p:nvSpPr>
          <p:cNvPr name="TextBox 13" id="13"/>
          <p:cNvSpPr txBox="true"/>
          <p:nvPr/>
        </p:nvSpPr>
        <p:spPr>
          <a:xfrm rot="0">
            <a:off x="9066595" y="3509046"/>
            <a:ext cx="119226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SSMS</a:t>
            </a:r>
          </a:p>
        </p:txBody>
      </p:sp>
      <p:sp>
        <p:nvSpPr>
          <p:cNvPr name="TextBox 14" id="14"/>
          <p:cNvSpPr txBox="true"/>
          <p:nvPr/>
        </p:nvSpPr>
        <p:spPr>
          <a:xfrm rot="0">
            <a:off x="326764" y="1571651"/>
            <a:ext cx="7869235" cy="1418084"/>
          </a:xfrm>
          <a:prstGeom prst="rect">
            <a:avLst/>
          </a:prstGeom>
        </p:spPr>
        <p:txBody>
          <a:bodyPr anchor="t" rtlCol="false" tIns="0" lIns="0" bIns="0" rIns="0">
            <a:spAutoFit/>
          </a:bodyPr>
          <a:lstStyle/>
          <a:p>
            <a:pPr algn="ctr">
              <a:lnSpc>
                <a:spcPts val="11612"/>
              </a:lnSpc>
            </a:pPr>
            <a:r>
              <a:rPr lang="en-US" sz="8294">
                <a:solidFill>
                  <a:srgbClr val="000000"/>
                </a:solidFill>
                <a:latin typeface="Paytone One Bold"/>
              </a:rPr>
              <a:t>Spark Process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8085240" y="-322585"/>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5871" y="1708000"/>
            <a:ext cx="11569481" cy="8186786"/>
          </a:xfrm>
          <a:custGeom>
            <a:avLst/>
            <a:gdLst/>
            <a:ahLst/>
            <a:cxnLst/>
            <a:rect r="r" b="b" t="t" l="l"/>
            <a:pathLst>
              <a:path h="8186786" w="11569481">
                <a:moveTo>
                  <a:pt x="0" y="0"/>
                </a:moveTo>
                <a:lnTo>
                  <a:pt x="11569480" y="0"/>
                </a:lnTo>
                <a:lnTo>
                  <a:pt x="11569480" y="8186785"/>
                </a:lnTo>
                <a:lnTo>
                  <a:pt x="0" y="8186785"/>
                </a:lnTo>
                <a:lnTo>
                  <a:pt x="0" y="0"/>
                </a:lnTo>
                <a:close/>
              </a:path>
            </a:pathLst>
          </a:custGeom>
          <a:blipFill>
            <a:blip r:embed="rId4"/>
            <a:stretch>
              <a:fillRect l="0" t="-816" r="-13119" b="-816"/>
            </a:stretch>
          </a:blipFill>
        </p:spPr>
      </p:sp>
      <p:sp>
        <p:nvSpPr>
          <p:cNvPr name="TextBox 4" id="4"/>
          <p:cNvSpPr txBox="true"/>
          <p:nvPr/>
        </p:nvSpPr>
        <p:spPr>
          <a:xfrm rot="0">
            <a:off x="12625008" y="4277710"/>
            <a:ext cx="5170803" cy="29806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After pre-processing, We separated categories into different businesses and plotted it against review count.   </a:t>
            </a:r>
          </a:p>
        </p:txBody>
      </p:sp>
      <p:sp>
        <p:nvSpPr>
          <p:cNvPr name="TextBox 5" id="5"/>
          <p:cNvSpPr txBox="true"/>
          <p:nvPr/>
        </p:nvSpPr>
        <p:spPr>
          <a:xfrm rot="0">
            <a:off x="1453811" y="-15932"/>
            <a:ext cx="15380378" cy="1418084"/>
          </a:xfrm>
          <a:prstGeom prst="rect">
            <a:avLst/>
          </a:prstGeom>
        </p:spPr>
        <p:txBody>
          <a:bodyPr anchor="t" rtlCol="false" tIns="0" lIns="0" bIns="0" rIns="0">
            <a:spAutoFit/>
          </a:bodyPr>
          <a:lstStyle/>
          <a:p>
            <a:pPr algn="ctr">
              <a:lnSpc>
                <a:spcPts val="11612"/>
              </a:lnSpc>
            </a:pPr>
            <a:r>
              <a:rPr lang="en-US" sz="8294">
                <a:solidFill>
                  <a:srgbClr val="000000"/>
                </a:solidFill>
                <a:latin typeface="Paytone One Bold"/>
              </a:rPr>
              <a:t>Visualization using Spark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9928036" y="1000665"/>
            <a:ext cx="11189148" cy="16515269"/>
          </a:xfrm>
          <a:custGeom>
            <a:avLst/>
            <a:gdLst/>
            <a:ahLst/>
            <a:cxnLst/>
            <a:rect r="r" b="b" t="t" l="l"/>
            <a:pathLst>
              <a:path h="16515269" w="11189148">
                <a:moveTo>
                  <a:pt x="0" y="0"/>
                </a:moveTo>
                <a:lnTo>
                  <a:pt x="11189148" y="0"/>
                </a:lnTo>
                <a:lnTo>
                  <a:pt x="11189148" y="16515270"/>
                </a:lnTo>
                <a:lnTo>
                  <a:pt x="0" y="1651527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4224" y="1852892"/>
            <a:ext cx="11187102" cy="7662000"/>
          </a:xfrm>
          <a:custGeom>
            <a:avLst/>
            <a:gdLst/>
            <a:ahLst/>
            <a:cxnLst/>
            <a:rect r="r" b="b" t="t" l="l"/>
            <a:pathLst>
              <a:path h="7662000" w="11187102">
                <a:moveTo>
                  <a:pt x="0" y="0"/>
                </a:moveTo>
                <a:lnTo>
                  <a:pt x="11187102" y="0"/>
                </a:lnTo>
                <a:lnTo>
                  <a:pt x="11187102" y="7662000"/>
                </a:lnTo>
                <a:lnTo>
                  <a:pt x="0" y="7662000"/>
                </a:lnTo>
                <a:lnTo>
                  <a:pt x="0" y="0"/>
                </a:lnTo>
                <a:close/>
              </a:path>
            </a:pathLst>
          </a:custGeom>
          <a:blipFill>
            <a:blip r:embed="rId4"/>
            <a:stretch>
              <a:fillRect l="-538" t="0" r="-15582" b="0"/>
            </a:stretch>
          </a:blipFill>
        </p:spPr>
      </p:sp>
      <p:sp>
        <p:nvSpPr>
          <p:cNvPr name="TextBox 4" id="4"/>
          <p:cNvSpPr txBox="true"/>
          <p:nvPr/>
        </p:nvSpPr>
        <p:spPr>
          <a:xfrm rot="0">
            <a:off x="12555404" y="4760284"/>
            <a:ext cx="5147100"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We also looked at the number of business in different states.</a:t>
            </a:r>
          </a:p>
        </p:txBody>
      </p:sp>
      <p:sp>
        <p:nvSpPr>
          <p:cNvPr name="TextBox 5" id="5"/>
          <p:cNvSpPr txBox="true"/>
          <p:nvPr/>
        </p:nvSpPr>
        <p:spPr>
          <a:xfrm rot="0">
            <a:off x="1453811" y="-15932"/>
            <a:ext cx="15380378" cy="1418084"/>
          </a:xfrm>
          <a:prstGeom prst="rect">
            <a:avLst/>
          </a:prstGeom>
        </p:spPr>
        <p:txBody>
          <a:bodyPr anchor="t" rtlCol="false" tIns="0" lIns="0" bIns="0" rIns="0">
            <a:spAutoFit/>
          </a:bodyPr>
          <a:lstStyle/>
          <a:p>
            <a:pPr algn="ctr">
              <a:lnSpc>
                <a:spcPts val="11612"/>
              </a:lnSpc>
            </a:pPr>
            <a:r>
              <a:rPr lang="en-US" sz="8294">
                <a:solidFill>
                  <a:srgbClr val="000000"/>
                </a:solidFill>
                <a:latin typeface="Paytone One Bold"/>
              </a:rPr>
              <a:t>Visualization using Spark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615556" y="1653808"/>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84333" y="1760968"/>
            <a:ext cx="14719335" cy="5540292"/>
          </a:xfrm>
          <a:custGeom>
            <a:avLst/>
            <a:gdLst/>
            <a:ahLst/>
            <a:cxnLst/>
            <a:rect r="r" b="b" t="t" l="l"/>
            <a:pathLst>
              <a:path h="5540292" w="14719335">
                <a:moveTo>
                  <a:pt x="0" y="0"/>
                </a:moveTo>
                <a:lnTo>
                  <a:pt x="14719334" y="0"/>
                </a:lnTo>
                <a:lnTo>
                  <a:pt x="14719334" y="5540292"/>
                </a:lnTo>
                <a:lnTo>
                  <a:pt x="0" y="5540292"/>
                </a:lnTo>
                <a:lnTo>
                  <a:pt x="0" y="0"/>
                </a:lnTo>
                <a:close/>
              </a:path>
            </a:pathLst>
          </a:custGeom>
          <a:blipFill>
            <a:blip r:embed="rId4"/>
            <a:stretch>
              <a:fillRect l="0" t="0" r="0" b="0"/>
            </a:stretch>
          </a:blipFill>
        </p:spPr>
      </p:sp>
      <p:sp>
        <p:nvSpPr>
          <p:cNvPr name="TextBox 4" id="4"/>
          <p:cNvSpPr txBox="true"/>
          <p:nvPr/>
        </p:nvSpPr>
        <p:spPr>
          <a:xfrm rot="0">
            <a:off x="1527431" y="7596535"/>
            <a:ext cx="15731869" cy="17805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Review text was tokenized, removed contractions, removed stop words and  lemmatized. Using LinearSVC, the accuracy of the sentiment analysis model is 88%. </a:t>
            </a:r>
          </a:p>
        </p:txBody>
      </p:sp>
      <p:sp>
        <p:nvSpPr>
          <p:cNvPr name="TextBox 5" id="5"/>
          <p:cNvSpPr txBox="true"/>
          <p:nvPr/>
        </p:nvSpPr>
        <p:spPr>
          <a:xfrm rot="0">
            <a:off x="2226806" y="560578"/>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Accuracy of the Sentiment Analysis Model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1012107" y="-5367477"/>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777703" y="3224539"/>
            <a:ext cx="10732594" cy="3837921"/>
          </a:xfrm>
          <a:custGeom>
            <a:avLst/>
            <a:gdLst/>
            <a:ahLst/>
            <a:cxnLst/>
            <a:rect r="r" b="b" t="t" l="l"/>
            <a:pathLst>
              <a:path h="3837921" w="10732594">
                <a:moveTo>
                  <a:pt x="0" y="0"/>
                </a:moveTo>
                <a:lnTo>
                  <a:pt x="10732594" y="0"/>
                </a:lnTo>
                <a:lnTo>
                  <a:pt x="10732594" y="3837922"/>
                </a:lnTo>
                <a:lnTo>
                  <a:pt x="0" y="3837922"/>
                </a:lnTo>
                <a:lnTo>
                  <a:pt x="0" y="0"/>
                </a:lnTo>
                <a:close/>
              </a:path>
            </a:pathLst>
          </a:custGeom>
          <a:blipFill>
            <a:blip r:embed="rId4"/>
            <a:stretch>
              <a:fillRect l="0" t="0" r="0" b="0"/>
            </a:stretch>
          </a:blipFill>
        </p:spPr>
      </p:sp>
      <p:sp>
        <p:nvSpPr>
          <p:cNvPr name="TextBox 4" id="4"/>
          <p:cNvSpPr txBox="true"/>
          <p:nvPr/>
        </p:nvSpPr>
        <p:spPr>
          <a:xfrm rot="0">
            <a:off x="1680745" y="7359007"/>
            <a:ext cx="14926509" cy="1403358"/>
          </a:xfrm>
          <a:prstGeom prst="rect">
            <a:avLst/>
          </a:prstGeom>
        </p:spPr>
        <p:txBody>
          <a:bodyPr anchor="t" rtlCol="false" tIns="0" lIns="0" bIns="0" rIns="0">
            <a:spAutoFit/>
          </a:bodyPr>
          <a:lstStyle/>
          <a:p>
            <a:pPr algn="ctr" marL="0" indent="0" lvl="0">
              <a:lnSpc>
                <a:spcPts val="5631"/>
              </a:lnSpc>
              <a:spcBef>
                <a:spcPct val="0"/>
              </a:spcBef>
            </a:pPr>
            <a:r>
              <a:rPr lang="en-US" sz="4022">
                <a:solidFill>
                  <a:srgbClr val="000000"/>
                </a:solidFill>
                <a:latin typeface="Canva Sans Bold"/>
              </a:rPr>
              <a:t>Positive  review was tested against sentiment analysis model, which predicted correct output.</a:t>
            </a:r>
          </a:p>
        </p:txBody>
      </p:sp>
      <p:sp>
        <p:nvSpPr>
          <p:cNvPr name="TextBox 5" id="5"/>
          <p:cNvSpPr txBox="true"/>
          <p:nvPr/>
        </p:nvSpPr>
        <p:spPr>
          <a:xfrm rot="0">
            <a:off x="1627753" y="933450"/>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Sentiment Analysis - Positive Prediction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5915873" y="-888784"/>
            <a:ext cx="11189148" cy="16515269"/>
          </a:xfrm>
          <a:custGeom>
            <a:avLst/>
            <a:gdLst/>
            <a:ahLst/>
            <a:cxnLst/>
            <a:rect r="r" b="b" t="t" l="l"/>
            <a:pathLst>
              <a:path h="16515269" w="11189148">
                <a:moveTo>
                  <a:pt x="0" y="0"/>
                </a:moveTo>
                <a:lnTo>
                  <a:pt x="11189148" y="0"/>
                </a:lnTo>
                <a:lnTo>
                  <a:pt x="11189148" y="16515270"/>
                </a:lnTo>
                <a:lnTo>
                  <a:pt x="0" y="16515270"/>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2881" y="2778504"/>
            <a:ext cx="13922238" cy="4208528"/>
          </a:xfrm>
          <a:custGeom>
            <a:avLst/>
            <a:gdLst/>
            <a:ahLst/>
            <a:cxnLst/>
            <a:rect r="r" b="b" t="t" l="l"/>
            <a:pathLst>
              <a:path h="4208528" w="13922238">
                <a:moveTo>
                  <a:pt x="0" y="0"/>
                </a:moveTo>
                <a:lnTo>
                  <a:pt x="13922238" y="0"/>
                </a:lnTo>
                <a:lnTo>
                  <a:pt x="13922238" y="4208528"/>
                </a:lnTo>
                <a:lnTo>
                  <a:pt x="0" y="4208528"/>
                </a:lnTo>
                <a:lnTo>
                  <a:pt x="0" y="0"/>
                </a:lnTo>
                <a:close/>
              </a:path>
            </a:pathLst>
          </a:custGeom>
          <a:blipFill>
            <a:blip r:embed="rId4"/>
            <a:stretch>
              <a:fillRect l="-336" t="0" r="-336" b="-11801"/>
            </a:stretch>
          </a:blipFill>
        </p:spPr>
      </p:sp>
      <p:sp>
        <p:nvSpPr>
          <p:cNvPr name="TextBox 4" id="4"/>
          <p:cNvSpPr txBox="true"/>
          <p:nvPr/>
        </p:nvSpPr>
        <p:spPr>
          <a:xfrm rot="0">
            <a:off x="1525312" y="7564670"/>
            <a:ext cx="15237375" cy="1221701"/>
          </a:xfrm>
          <a:prstGeom prst="rect">
            <a:avLst/>
          </a:prstGeom>
        </p:spPr>
        <p:txBody>
          <a:bodyPr anchor="t" rtlCol="false" tIns="0" lIns="0" bIns="0" rIns="0">
            <a:spAutoFit/>
          </a:bodyPr>
          <a:lstStyle/>
          <a:p>
            <a:pPr algn="ctr" marL="0" indent="0" lvl="0">
              <a:lnSpc>
                <a:spcPts val="4936"/>
              </a:lnSpc>
              <a:spcBef>
                <a:spcPct val="0"/>
              </a:spcBef>
            </a:pPr>
            <a:r>
              <a:rPr lang="en-US" sz="3525">
                <a:solidFill>
                  <a:srgbClr val="000000"/>
                </a:solidFill>
                <a:latin typeface="Canva Sans Bold"/>
              </a:rPr>
              <a:t>Negative  review was tested against sentiment analysis modes, which predicted correct output.</a:t>
            </a:r>
          </a:p>
        </p:txBody>
      </p:sp>
      <p:sp>
        <p:nvSpPr>
          <p:cNvPr name="TextBox 5" id="5"/>
          <p:cNvSpPr txBox="true"/>
          <p:nvPr/>
        </p:nvSpPr>
        <p:spPr>
          <a:xfrm rot="0">
            <a:off x="1627753" y="933450"/>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Sentiment Analysis - Negative Prediction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558142" y="1726247"/>
            <a:ext cx="17329330" cy="8081319"/>
            <a:chOff x="0" y="0"/>
            <a:chExt cx="4274726" cy="1993466"/>
          </a:xfrm>
        </p:grpSpPr>
        <p:sp>
          <p:nvSpPr>
            <p:cNvPr name="Freeform 3" id="3"/>
            <p:cNvSpPr/>
            <p:nvPr/>
          </p:nvSpPr>
          <p:spPr>
            <a:xfrm flipH="false" flipV="false" rot="0">
              <a:off x="0" y="0"/>
              <a:ext cx="4274726" cy="1993466"/>
            </a:xfrm>
            <a:custGeom>
              <a:avLst/>
              <a:gdLst/>
              <a:ahLst/>
              <a:cxnLst/>
              <a:rect r="r" b="b" t="t" l="l"/>
              <a:pathLst>
                <a:path h="1993466" w="4274726">
                  <a:moveTo>
                    <a:pt x="22784" y="0"/>
                  </a:moveTo>
                  <a:lnTo>
                    <a:pt x="4251942" y="0"/>
                  </a:lnTo>
                  <a:cubicBezTo>
                    <a:pt x="4257984" y="0"/>
                    <a:pt x="4263780" y="2400"/>
                    <a:pt x="4268053" y="6673"/>
                  </a:cubicBezTo>
                  <a:cubicBezTo>
                    <a:pt x="4272325" y="10946"/>
                    <a:pt x="4274726" y="16742"/>
                    <a:pt x="4274726" y="22784"/>
                  </a:cubicBezTo>
                  <a:lnTo>
                    <a:pt x="4274726" y="1970681"/>
                  </a:lnTo>
                  <a:cubicBezTo>
                    <a:pt x="4274726" y="1976724"/>
                    <a:pt x="4272325" y="1982519"/>
                    <a:pt x="4268053" y="1986792"/>
                  </a:cubicBezTo>
                  <a:cubicBezTo>
                    <a:pt x="4263780" y="1991065"/>
                    <a:pt x="4257984" y="1993466"/>
                    <a:pt x="4251942" y="1993466"/>
                  </a:cubicBezTo>
                  <a:lnTo>
                    <a:pt x="22784" y="1993466"/>
                  </a:lnTo>
                  <a:cubicBezTo>
                    <a:pt x="16742" y="1993466"/>
                    <a:pt x="10946" y="1991065"/>
                    <a:pt x="6673" y="1986792"/>
                  </a:cubicBezTo>
                  <a:cubicBezTo>
                    <a:pt x="2400" y="1982519"/>
                    <a:pt x="0" y="1976724"/>
                    <a:pt x="0" y="1970681"/>
                  </a:cubicBezTo>
                  <a:lnTo>
                    <a:pt x="0" y="22784"/>
                  </a:lnTo>
                  <a:cubicBezTo>
                    <a:pt x="0" y="16742"/>
                    <a:pt x="2400" y="10946"/>
                    <a:pt x="6673" y="6673"/>
                  </a:cubicBezTo>
                  <a:cubicBezTo>
                    <a:pt x="10946" y="2400"/>
                    <a:pt x="16742" y="0"/>
                    <a:pt x="22784"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8240326"/>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280464" y="948549"/>
            <a:ext cx="1928398" cy="2065219"/>
          </a:xfrm>
          <a:custGeom>
            <a:avLst/>
            <a:gdLst/>
            <a:ahLst/>
            <a:cxnLst/>
            <a:rect r="r" b="b" t="t" l="l"/>
            <a:pathLst>
              <a:path h="2065219" w="1928398">
                <a:moveTo>
                  <a:pt x="0" y="0"/>
                </a:moveTo>
                <a:lnTo>
                  <a:pt x="1928398" y="0"/>
                </a:lnTo>
                <a:lnTo>
                  <a:pt x="1928398" y="2065219"/>
                </a:lnTo>
                <a:lnTo>
                  <a:pt x="0" y="2065219"/>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171450"/>
            <a:ext cx="1287469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Objectives &amp; Dataset</a:t>
            </a:r>
          </a:p>
        </p:txBody>
      </p:sp>
      <p:grpSp>
        <p:nvGrpSpPr>
          <p:cNvPr name="Group 10" id="10"/>
          <p:cNvGrpSpPr/>
          <p:nvPr/>
        </p:nvGrpSpPr>
        <p:grpSpPr>
          <a:xfrm rot="0">
            <a:off x="1244663" y="2248319"/>
            <a:ext cx="16219525" cy="1484750"/>
            <a:chOff x="0" y="0"/>
            <a:chExt cx="2860750" cy="261876"/>
          </a:xfrm>
        </p:grpSpPr>
        <p:sp>
          <p:nvSpPr>
            <p:cNvPr name="Freeform 11" id="11"/>
            <p:cNvSpPr/>
            <p:nvPr/>
          </p:nvSpPr>
          <p:spPr>
            <a:xfrm flipH="false" flipV="false" rot="0">
              <a:off x="0" y="0"/>
              <a:ext cx="2860750" cy="261876"/>
            </a:xfrm>
            <a:custGeom>
              <a:avLst/>
              <a:gdLst/>
              <a:ahLst/>
              <a:cxnLst/>
              <a:rect r="r" b="b" t="t" l="l"/>
              <a:pathLst>
                <a:path h="261876" w="2860750">
                  <a:moveTo>
                    <a:pt x="203200" y="0"/>
                  </a:moveTo>
                  <a:lnTo>
                    <a:pt x="2860750" y="0"/>
                  </a:lnTo>
                  <a:lnTo>
                    <a:pt x="2657550" y="261876"/>
                  </a:lnTo>
                  <a:lnTo>
                    <a:pt x="0" y="261876"/>
                  </a:lnTo>
                  <a:lnTo>
                    <a:pt x="203200" y="0"/>
                  </a:lnTo>
                </a:path>
              </a:pathLst>
            </a:custGeom>
            <a:solidFill>
              <a:srgbClr val="EEB7B0"/>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2622205" y="2534085"/>
            <a:ext cx="13464440" cy="865594"/>
          </a:xfrm>
          <a:prstGeom prst="rect">
            <a:avLst/>
          </a:prstGeom>
        </p:spPr>
        <p:txBody>
          <a:bodyPr anchor="t" rtlCol="false" tIns="0" lIns="0" bIns="0" rIns="0">
            <a:spAutoFit/>
          </a:bodyPr>
          <a:lstStyle/>
          <a:p>
            <a:pPr algn="ctr">
              <a:lnSpc>
                <a:spcPts val="3479"/>
              </a:lnSpc>
            </a:pPr>
            <a:r>
              <a:rPr lang="en-US" sz="2485">
                <a:solidFill>
                  <a:srgbClr val="000000"/>
                </a:solidFill>
                <a:latin typeface="Quicksand Bold"/>
              </a:rPr>
              <a:t>        Our dataset comprises of Yelp Dataset for businesses and user reviews, which will be used for performing sentiment analysis. The objectives are given below:</a:t>
            </a:r>
          </a:p>
        </p:txBody>
      </p:sp>
      <p:sp>
        <p:nvSpPr>
          <p:cNvPr name="Freeform 14" id="14"/>
          <p:cNvSpPr/>
          <p:nvPr/>
        </p:nvSpPr>
        <p:spPr>
          <a:xfrm flipH="false" flipV="false" rot="0">
            <a:off x="2329180" y="1981159"/>
            <a:ext cx="1099007" cy="721348"/>
          </a:xfrm>
          <a:custGeom>
            <a:avLst/>
            <a:gdLst/>
            <a:ahLst/>
            <a:cxnLst/>
            <a:rect r="r" b="b" t="t" l="l"/>
            <a:pathLst>
              <a:path h="721348" w="1099007">
                <a:moveTo>
                  <a:pt x="0" y="0"/>
                </a:moveTo>
                <a:lnTo>
                  <a:pt x="1099007" y="0"/>
                </a:lnTo>
                <a:lnTo>
                  <a:pt x="1099007" y="721348"/>
                </a:lnTo>
                <a:lnTo>
                  <a:pt x="0" y="7213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282828" y="3942619"/>
            <a:ext cx="15722344" cy="5722670"/>
          </a:xfrm>
          <a:prstGeom prst="rect">
            <a:avLst/>
          </a:prstGeom>
        </p:spPr>
        <p:txBody>
          <a:bodyPr anchor="t" rtlCol="false" tIns="0" lIns="0" bIns="0" rIns="0">
            <a:spAutoFit/>
          </a:bodyPr>
          <a:lstStyle/>
          <a:p>
            <a:pPr marL="501540" indent="-250770" lvl="1">
              <a:lnSpc>
                <a:spcPts val="3252"/>
              </a:lnSpc>
              <a:buFont typeface="Arial"/>
              <a:buChar char="•"/>
            </a:pPr>
            <a:r>
              <a:rPr lang="en-US" sz="2323">
                <a:solidFill>
                  <a:srgbClr val="000000"/>
                </a:solidFill>
                <a:latin typeface="Quicksand Bold"/>
              </a:rPr>
              <a:t>Identify the most positive and negative aspects of a business: </a:t>
            </a:r>
            <a:r>
              <a:rPr lang="en-US" sz="2323">
                <a:solidFill>
                  <a:srgbClr val="000000"/>
                </a:solidFill>
                <a:latin typeface="Quicksand"/>
              </a:rPr>
              <a:t>By analyzing the reviews and ratings of a business on Yelp, you can identify the most positive and negative aspects of the business, such as the quality of service, food, or atmosphere.</a:t>
            </a:r>
          </a:p>
          <a:p>
            <a:pPr marL="501540" indent="-250770" lvl="1">
              <a:lnSpc>
                <a:spcPts val="3252"/>
              </a:lnSpc>
              <a:buFont typeface="Arial"/>
              <a:buChar char="•"/>
            </a:pPr>
            <a:r>
              <a:rPr lang="en-US" sz="2323">
                <a:solidFill>
                  <a:srgbClr val="000000"/>
                </a:solidFill>
                <a:latin typeface="Quicksand Bold"/>
              </a:rPr>
              <a:t>Determine the most common complaints: </a:t>
            </a:r>
            <a:r>
              <a:rPr lang="en-US" sz="2323">
                <a:solidFill>
                  <a:srgbClr val="000000"/>
                </a:solidFill>
                <a:latin typeface="Quicksand"/>
              </a:rPr>
              <a:t>By analyzing the reviews and ratings, you can determine the most common complaints that customers have about a business. This information can help the business improve and address the issues that customers are unhappy about.</a:t>
            </a:r>
          </a:p>
          <a:p>
            <a:pPr marL="501540" indent="-250770" lvl="1">
              <a:lnSpc>
                <a:spcPts val="3252"/>
              </a:lnSpc>
              <a:buFont typeface="Arial"/>
              <a:buChar char="•"/>
            </a:pPr>
            <a:r>
              <a:rPr lang="en-US" sz="2323">
                <a:solidFill>
                  <a:srgbClr val="000000"/>
                </a:solidFill>
                <a:latin typeface="Quicksand Bold"/>
              </a:rPr>
              <a:t>Analyze customer satisfaction over time: </a:t>
            </a:r>
            <a:r>
              <a:rPr lang="en-US" sz="2323">
                <a:solidFill>
                  <a:srgbClr val="000000"/>
                </a:solidFill>
                <a:latin typeface="Quicksand"/>
              </a:rPr>
              <a:t>By analyzing the data over time, you can see if customer satisfaction has improved or declined, and identify factors that may have contributed to these changes.</a:t>
            </a:r>
          </a:p>
          <a:p>
            <a:pPr marL="501540" indent="-250770" lvl="1">
              <a:lnSpc>
                <a:spcPts val="3252"/>
              </a:lnSpc>
              <a:buFont typeface="Arial"/>
              <a:buChar char="•"/>
            </a:pPr>
            <a:r>
              <a:rPr lang="en-US" sz="2323">
                <a:solidFill>
                  <a:srgbClr val="000000"/>
                </a:solidFill>
                <a:latin typeface="Quicksand Bold"/>
              </a:rPr>
              <a:t>Identify trends and patterns: </a:t>
            </a:r>
            <a:r>
              <a:rPr lang="en-US" sz="2323">
                <a:solidFill>
                  <a:srgbClr val="000000"/>
                </a:solidFill>
                <a:latin typeface="Quicksand"/>
              </a:rPr>
              <a:t>By analyzing the data, you can identify trends and patterns in customer sentiment, such as changes in customer preferences or attitudes over time.</a:t>
            </a:r>
          </a:p>
          <a:p>
            <a:pPr marL="501540" indent="-250770" lvl="1">
              <a:lnSpc>
                <a:spcPts val="3252"/>
              </a:lnSpc>
              <a:buFont typeface="Arial"/>
              <a:buChar char="•"/>
            </a:pPr>
            <a:r>
              <a:rPr lang="en-US" sz="2323">
                <a:solidFill>
                  <a:srgbClr val="000000"/>
                </a:solidFill>
                <a:latin typeface="Quicksand Bold"/>
              </a:rPr>
              <a:t>Compare sentiment across different businesses: </a:t>
            </a:r>
            <a:r>
              <a:rPr lang="en-US" sz="2323">
                <a:solidFill>
                  <a:srgbClr val="000000"/>
                </a:solidFill>
                <a:latin typeface="Quicksand"/>
              </a:rPr>
              <a:t>By comparing the sentiment of different businesses, you can identify which businesses are doing well and which are not, and determine what factors contribute to this.</a:t>
            </a:r>
          </a:p>
          <a:p>
            <a:pPr algn="ctr">
              <a:lnSpc>
                <a:spcPts val="3252"/>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2295066" y="-6556137"/>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294460">
            <a:off x="13927592" y="6775882"/>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294460">
            <a:off x="14264296" y="7024662"/>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2169" y="1817282"/>
            <a:ext cx="12060868" cy="7819265"/>
          </a:xfrm>
          <a:custGeom>
            <a:avLst/>
            <a:gdLst/>
            <a:ahLst/>
            <a:cxnLst/>
            <a:rect r="r" b="b" t="t" l="l"/>
            <a:pathLst>
              <a:path h="7819265" w="12060868">
                <a:moveTo>
                  <a:pt x="0" y="0"/>
                </a:moveTo>
                <a:lnTo>
                  <a:pt x="12060868" y="0"/>
                </a:lnTo>
                <a:lnTo>
                  <a:pt x="12060868" y="7819265"/>
                </a:lnTo>
                <a:lnTo>
                  <a:pt x="0" y="7819265"/>
                </a:lnTo>
                <a:lnTo>
                  <a:pt x="0" y="0"/>
                </a:lnTo>
                <a:close/>
              </a:path>
            </a:pathLst>
          </a:custGeom>
          <a:blipFill>
            <a:blip r:embed="rId6"/>
            <a:stretch>
              <a:fillRect l="0" t="-1043" r="-3340" b="-1043"/>
            </a:stretch>
          </a:blipFill>
        </p:spPr>
      </p:sp>
      <p:sp>
        <p:nvSpPr>
          <p:cNvPr name="TextBox 6" id="6"/>
          <p:cNvSpPr txBox="true"/>
          <p:nvPr/>
        </p:nvSpPr>
        <p:spPr>
          <a:xfrm rot="0">
            <a:off x="13066364" y="4027701"/>
            <a:ext cx="4637865" cy="3322228"/>
          </a:xfrm>
          <a:prstGeom prst="rect">
            <a:avLst/>
          </a:prstGeom>
        </p:spPr>
        <p:txBody>
          <a:bodyPr anchor="t" rtlCol="false" tIns="0" lIns="0" bIns="0" rIns="0">
            <a:spAutoFit/>
          </a:bodyPr>
          <a:lstStyle/>
          <a:p>
            <a:pPr algn="ctr" marL="0" indent="0" lvl="0">
              <a:lnSpc>
                <a:spcPts val="5302"/>
              </a:lnSpc>
              <a:spcBef>
                <a:spcPct val="0"/>
              </a:spcBef>
            </a:pPr>
            <a:r>
              <a:rPr lang="en-US" sz="3787">
                <a:solidFill>
                  <a:srgbClr val="000000"/>
                </a:solidFill>
                <a:latin typeface="Canva Sans Bold"/>
              </a:rPr>
              <a:t>After Sentiment analysis, Tableau was used to plot country wise positive reviews.</a:t>
            </a:r>
          </a:p>
        </p:txBody>
      </p:sp>
      <p:sp>
        <p:nvSpPr>
          <p:cNvPr name="TextBox 7" id="7"/>
          <p:cNvSpPr txBox="true"/>
          <p:nvPr/>
        </p:nvSpPr>
        <p:spPr>
          <a:xfrm rot="0">
            <a:off x="2226806" y="560578"/>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Country wise Positive Reviews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7128852" y="-1937484"/>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866686"/>
            <a:ext cx="12034483" cy="7617292"/>
          </a:xfrm>
          <a:custGeom>
            <a:avLst/>
            <a:gdLst/>
            <a:ahLst/>
            <a:cxnLst/>
            <a:rect r="r" b="b" t="t" l="l"/>
            <a:pathLst>
              <a:path h="7617292" w="12034483">
                <a:moveTo>
                  <a:pt x="0" y="0"/>
                </a:moveTo>
                <a:lnTo>
                  <a:pt x="12034483" y="0"/>
                </a:lnTo>
                <a:lnTo>
                  <a:pt x="12034483" y="7617292"/>
                </a:lnTo>
                <a:lnTo>
                  <a:pt x="0" y="7617292"/>
                </a:lnTo>
                <a:lnTo>
                  <a:pt x="0" y="0"/>
                </a:lnTo>
                <a:close/>
              </a:path>
            </a:pathLst>
          </a:custGeom>
          <a:blipFill>
            <a:blip r:embed="rId4"/>
            <a:stretch>
              <a:fillRect l="0" t="0" r="0" b="0"/>
            </a:stretch>
          </a:blipFill>
        </p:spPr>
      </p:sp>
      <p:sp>
        <p:nvSpPr>
          <p:cNvPr name="TextBox 4" id="4"/>
          <p:cNvSpPr txBox="true"/>
          <p:nvPr/>
        </p:nvSpPr>
        <p:spPr>
          <a:xfrm rot="0">
            <a:off x="13346282" y="5076825"/>
            <a:ext cx="4560043" cy="17805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rPr>
              <a:t>We also plotted country wise negative reviews.</a:t>
            </a:r>
          </a:p>
        </p:txBody>
      </p:sp>
      <p:sp>
        <p:nvSpPr>
          <p:cNvPr name="TextBox 5" id="5"/>
          <p:cNvSpPr txBox="true"/>
          <p:nvPr/>
        </p:nvSpPr>
        <p:spPr>
          <a:xfrm rot="0">
            <a:off x="2226806" y="560578"/>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Country wise Negative Reviews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7128852" y="-1937484"/>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823158"/>
            <a:ext cx="11864079" cy="7590568"/>
          </a:xfrm>
          <a:custGeom>
            <a:avLst/>
            <a:gdLst/>
            <a:ahLst/>
            <a:cxnLst/>
            <a:rect r="r" b="b" t="t" l="l"/>
            <a:pathLst>
              <a:path h="7590568" w="11864079">
                <a:moveTo>
                  <a:pt x="0" y="0"/>
                </a:moveTo>
                <a:lnTo>
                  <a:pt x="11864079" y="0"/>
                </a:lnTo>
                <a:lnTo>
                  <a:pt x="11864079" y="7590568"/>
                </a:lnTo>
                <a:lnTo>
                  <a:pt x="0" y="7590568"/>
                </a:lnTo>
                <a:lnTo>
                  <a:pt x="0" y="0"/>
                </a:lnTo>
                <a:close/>
              </a:path>
            </a:pathLst>
          </a:custGeom>
          <a:blipFill>
            <a:blip r:embed="rId4"/>
            <a:stretch>
              <a:fillRect l="0" t="0" r="0" b="0"/>
            </a:stretch>
          </a:blipFill>
        </p:spPr>
      </p:sp>
      <p:sp>
        <p:nvSpPr>
          <p:cNvPr name="TextBox 4" id="4"/>
          <p:cNvSpPr txBox="true"/>
          <p:nvPr/>
        </p:nvSpPr>
        <p:spPr>
          <a:xfrm rot="0">
            <a:off x="13542681" y="4394797"/>
            <a:ext cx="3943766" cy="238061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rPr>
              <a:t>The graph shows most of the businesses got 4 stars.</a:t>
            </a:r>
            <a:r>
              <a:rPr lang="en-US" sz="3399">
                <a:solidFill>
                  <a:srgbClr val="000000"/>
                </a:solidFill>
                <a:latin typeface="Canva Sans Bold"/>
              </a:rPr>
              <a:t> </a:t>
            </a:r>
          </a:p>
        </p:txBody>
      </p:sp>
      <p:sp>
        <p:nvSpPr>
          <p:cNvPr name="TextBox 5" id="5"/>
          <p:cNvSpPr txBox="true"/>
          <p:nvPr/>
        </p:nvSpPr>
        <p:spPr>
          <a:xfrm rot="0">
            <a:off x="1627753" y="560578"/>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Stars wise Review Count</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2574984" y="-4200157"/>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611322"/>
            <a:ext cx="11787387" cy="7646978"/>
          </a:xfrm>
          <a:custGeom>
            <a:avLst/>
            <a:gdLst/>
            <a:ahLst/>
            <a:cxnLst/>
            <a:rect r="r" b="b" t="t" l="l"/>
            <a:pathLst>
              <a:path h="7646978" w="11787387">
                <a:moveTo>
                  <a:pt x="0" y="0"/>
                </a:moveTo>
                <a:lnTo>
                  <a:pt x="11787387" y="0"/>
                </a:lnTo>
                <a:lnTo>
                  <a:pt x="11787387" y="7646978"/>
                </a:lnTo>
                <a:lnTo>
                  <a:pt x="0" y="7646978"/>
                </a:lnTo>
                <a:lnTo>
                  <a:pt x="0" y="0"/>
                </a:lnTo>
                <a:close/>
              </a:path>
            </a:pathLst>
          </a:custGeom>
          <a:blipFill>
            <a:blip r:embed="rId4"/>
            <a:stretch>
              <a:fillRect l="0" t="0" r="0" b="0"/>
            </a:stretch>
          </a:blipFill>
        </p:spPr>
      </p:sp>
      <p:sp>
        <p:nvSpPr>
          <p:cNvPr name="TextBox 4" id="4"/>
          <p:cNvSpPr txBox="true"/>
          <p:nvPr/>
        </p:nvSpPr>
        <p:spPr>
          <a:xfrm rot="0">
            <a:off x="13089691" y="3611091"/>
            <a:ext cx="4560043" cy="35807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Canva Sans Bold"/>
              </a:rPr>
              <a:t>As per the visualization, it seems mostly Yelp reviews are for restaurants and food categories.</a:t>
            </a:r>
          </a:p>
        </p:txBody>
      </p:sp>
      <p:sp>
        <p:nvSpPr>
          <p:cNvPr name="TextBox 5" id="5"/>
          <p:cNvSpPr txBox="true"/>
          <p:nvPr/>
        </p:nvSpPr>
        <p:spPr>
          <a:xfrm rot="0">
            <a:off x="1627753" y="560578"/>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Categories wise Review Count</a:t>
            </a:r>
          </a:p>
        </p:txBody>
      </p:sp>
      <p:sp>
        <p:nvSpPr>
          <p:cNvPr name="Freeform 6" id="6"/>
          <p:cNvSpPr/>
          <p:nvPr/>
        </p:nvSpPr>
        <p:spPr>
          <a:xfrm flipH="false" flipV="false" rot="0">
            <a:off x="14253239" y="-277994"/>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688650" y="-1665430"/>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8469863" y="2130074"/>
            <a:ext cx="8369559" cy="7128226"/>
            <a:chOff x="0" y="0"/>
            <a:chExt cx="2204328" cy="1877393"/>
          </a:xfrm>
        </p:grpSpPr>
        <p:sp>
          <p:nvSpPr>
            <p:cNvPr name="Freeform 3" id="3"/>
            <p:cNvSpPr/>
            <p:nvPr/>
          </p:nvSpPr>
          <p:spPr>
            <a:xfrm flipH="false" flipV="false" rot="0">
              <a:off x="0" y="0"/>
              <a:ext cx="2204328" cy="1877393"/>
            </a:xfrm>
            <a:custGeom>
              <a:avLst/>
              <a:gdLst/>
              <a:ahLst/>
              <a:cxnLst/>
              <a:rect r="r" b="b" t="t" l="l"/>
              <a:pathLst>
                <a:path h="1877393" w="2204328">
                  <a:moveTo>
                    <a:pt x="47175" y="0"/>
                  </a:moveTo>
                  <a:lnTo>
                    <a:pt x="2157153" y="0"/>
                  </a:lnTo>
                  <a:cubicBezTo>
                    <a:pt x="2183207" y="0"/>
                    <a:pt x="2204328" y="21121"/>
                    <a:pt x="2204328" y="47175"/>
                  </a:cubicBezTo>
                  <a:lnTo>
                    <a:pt x="2204328" y="1830217"/>
                  </a:lnTo>
                  <a:cubicBezTo>
                    <a:pt x="2204328" y="1856272"/>
                    <a:pt x="2183207" y="1877393"/>
                    <a:pt x="2157153" y="1877393"/>
                  </a:cubicBezTo>
                  <a:lnTo>
                    <a:pt x="47175" y="1877393"/>
                  </a:lnTo>
                  <a:cubicBezTo>
                    <a:pt x="21121" y="1877393"/>
                    <a:pt x="0" y="1856272"/>
                    <a:pt x="0" y="1830217"/>
                  </a:cubicBezTo>
                  <a:lnTo>
                    <a:pt x="0" y="47175"/>
                  </a:lnTo>
                  <a:cubicBezTo>
                    <a:pt x="0" y="21121"/>
                    <a:pt x="21121" y="0"/>
                    <a:pt x="47175"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5252"/>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4870141" y="560578"/>
            <a:ext cx="8547718"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State wise Review Count</a:t>
            </a:r>
          </a:p>
        </p:txBody>
      </p:sp>
      <p:sp>
        <p:nvSpPr>
          <p:cNvPr name="Freeform 14" id="14"/>
          <p:cNvSpPr/>
          <p:nvPr/>
        </p:nvSpPr>
        <p:spPr>
          <a:xfrm flipH="false" flipV="false" rot="0">
            <a:off x="3158444" y="1560027"/>
            <a:ext cx="4808990" cy="8175283"/>
          </a:xfrm>
          <a:custGeom>
            <a:avLst/>
            <a:gdLst/>
            <a:ahLst/>
            <a:cxnLst/>
            <a:rect r="r" b="b" t="t" l="l"/>
            <a:pathLst>
              <a:path h="8175283" w="4808990">
                <a:moveTo>
                  <a:pt x="0" y="0"/>
                </a:moveTo>
                <a:lnTo>
                  <a:pt x="4808989" y="0"/>
                </a:lnTo>
                <a:lnTo>
                  <a:pt x="4808989" y="8175283"/>
                </a:lnTo>
                <a:lnTo>
                  <a:pt x="0" y="8175283"/>
                </a:lnTo>
                <a:lnTo>
                  <a:pt x="0" y="0"/>
                </a:lnTo>
                <a:close/>
              </a:path>
            </a:pathLst>
          </a:custGeom>
          <a:blipFill>
            <a:blip r:embed="rId16"/>
            <a:stretch>
              <a:fillRect l="0" t="0" r="0" b="0"/>
            </a:stretch>
          </a:blipFill>
        </p:spPr>
      </p:sp>
      <p:sp>
        <p:nvSpPr>
          <p:cNvPr name="TextBox 15" id="15"/>
          <p:cNvSpPr txBox="true"/>
          <p:nvPr/>
        </p:nvSpPr>
        <p:spPr>
          <a:xfrm rot="0">
            <a:off x="9899388" y="4219866"/>
            <a:ext cx="5510509" cy="2872443"/>
          </a:xfrm>
          <a:prstGeom prst="rect">
            <a:avLst/>
          </a:prstGeom>
        </p:spPr>
        <p:txBody>
          <a:bodyPr anchor="t" rtlCol="false" tIns="0" lIns="0" bIns="0" rIns="0">
            <a:spAutoFit/>
          </a:bodyPr>
          <a:lstStyle/>
          <a:p>
            <a:pPr algn="ctr" marL="0" indent="0" lvl="0">
              <a:lnSpc>
                <a:spcPts val="5752"/>
              </a:lnSpc>
              <a:spcBef>
                <a:spcPct val="0"/>
              </a:spcBef>
            </a:pPr>
            <a:r>
              <a:rPr lang="en-US" sz="4108">
                <a:solidFill>
                  <a:srgbClr val="000000"/>
                </a:solidFill>
                <a:latin typeface="Canva Sans Bold"/>
              </a:rPr>
              <a:t>Pennsylvania seems to have the most of the reviewers on Yelp.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2574984" y="-4200157"/>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2312" y="1793782"/>
            <a:ext cx="9654348" cy="7948236"/>
          </a:xfrm>
          <a:custGeom>
            <a:avLst/>
            <a:gdLst/>
            <a:ahLst/>
            <a:cxnLst/>
            <a:rect r="r" b="b" t="t" l="l"/>
            <a:pathLst>
              <a:path h="7948236" w="9654348">
                <a:moveTo>
                  <a:pt x="0" y="0"/>
                </a:moveTo>
                <a:lnTo>
                  <a:pt x="9654348" y="0"/>
                </a:lnTo>
                <a:lnTo>
                  <a:pt x="9654348" y="7948235"/>
                </a:lnTo>
                <a:lnTo>
                  <a:pt x="0" y="7948235"/>
                </a:lnTo>
                <a:lnTo>
                  <a:pt x="0" y="0"/>
                </a:lnTo>
                <a:close/>
              </a:path>
            </a:pathLst>
          </a:custGeom>
          <a:blipFill>
            <a:blip r:embed="rId4"/>
            <a:stretch>
              <a:fillRect l="0" t="0" r="0" b="0"/>
            </a:stretch>
          </a:blipFill>
        </p:spPr>
      </p:sp>
      <p:sp>
        <p:nvSpPr>
          <p:cNvPr name="TextBox 4" id="4"/>
          <p:cNvSpPr txBox="true"/>
          <p:nvPr/>
        </p:nvSpPr>
        <p:spPr>
          <a:xfrm rot="0">
            <a:off x="11606494" y="3981277"/>
            <a:ext cx="5652806" cy="3201215"/>
          </a:xfrm>
          <a:prstGeom prst="rect">
            <a:avLst/>
          </a:prstGeom>
        </p:spPr>
        <p:txBody>
          <a:bodyPr anchor="t" rtlCol="false" tIns="0" lIns="0" bIns="0" rIns="0">
            <a:spAutoFit/>
          </a:bodyPr>
          <a:lstStyle/>
          <a:p>
            <a:pPr algn="ctr" marL="0" indent="0" lvl="0">
              <a:lnSpc>
                <a:spcPts val="5104"/>
              </a:lnSpc>
              <a:spcBef>
                <a:spcPct val="0"/>
              </a:spcBef>
            </a:pPr>
            <a:r>
              <a:rPr lang="en-US" sz="3646">
                <a:solidFill>
                  <a:srgbClr val="000000"/>
                </a:solidFill>
                <a:latin typeface="Canva Sans Bold"/>
              </a:rPr>
              <a:t>In Tableau, we plotted businesses' status whether it is open or closed. And we visualized it with stars. </a:t>
            </a:r>
          </a:p>
        </p:txBody>
      </p:sp>
      <p:sp>
        <p:nvSpPr>
          <p:cNvPr name="TextBox 5" id="5"/>
          <p:cNvSpPr txBox="true"/>
          <p:nvPr/>
        </p:nvSpPr>
        <p:spPr>
          <a:xfrm rot="0">
            <a:off x="3200735" y="560578"/>
            <a:ext cx="1207002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Status (Open/Closed) &amp; Stars</a:t>
            </a:r>
          </a:p>
        </p:txBody>
      </p:sp>
      <p:sp>
        <p:nvSpPr>
          <p:cNvPr name="Freeform 6" id="6"/>
          <p:cNvSpPr/>
          <p:nvPr/>
        </p:nvSpPr>
        <p:spPr>
          <a:xfrm flipH="false" flipV="false" rot="0">
            <a:off x="15270760" y="7684617"/>
            <a:ext cx="2091627" cy="2057400"/>
          </a:xfrm>
          <a:custGeom>
            <a:avLst/>
            <a:gdLst/>
            <a:ahLst/>
            <a:cxnLst/>
            <a:rect r="r" b="b" t="t" l="l"/>
            <a:pathLst>
              <a:path h="2057400" w="2091627">
                <a:moveTo>
                  <a:pt x="0" y="0"/>
                </a:moveTo>
                <a:lnTo>
                  <a:pt x="2091626" y="0"/>
                </a:lnTo>
                <a:lnTo>
                  <a:pt x="2091626"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4284660">
            <a:off x="-783143" y="-5122159"/>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5615" y="6963875"/>
            <a:ext cx="1874128" cy="1874128"/>
          </a:xfrm>
          <a:custGeom>
            <a:avLst/>
            <a:gdLst/>
            <a:ahLst/>
            <a:cxnLst/>
            <a:rect r="r" b="b" t="t" l="l"/>
            <a:pathLst>
              <a:path h="1874128" w="1874128">
                <a:moveTo>
                  <a:pt x="0" y="0"/>
                </a:moveTo>
                <a:lnTo>
                  <a:pt x="1874128" y="0"/>
                </a:lnTo>
                <a:lnTo>
                  <a:pt x="1874128" y="1874128"/>
                </a:lnTo>
                <a:lnTo>
                  <a:pt x="0" y="1874128"/>
                </a:lnTo>
                <a:lnTo>
                  <a:pt x="0" y="0"/>
                </a:lnTo>
                <a:close/>
              </a:path>
            </a:pathLst>
          </a:custGeom>
          <a:blipFill>
            <a:blip r:embed="rId4"/>
            <a:stretch>
              <a:fillRect l="0" t="0" r="0" b="0"/>
            </a:stretch>
          </a:blipFill>
        </p:spPr>
      </p:sp>
      <p:sp>
        <p:nvSpPr>
          <p:cNvPr name="Freeform 4" id="4"/>
          <p:cNvSpPr/>
          <p:nvPr/>
        </p:nvSpPr>
        <p:spPr>
          <a:xfrm flipH="false" flipV="false" rot="0">
            <a:off x="2416429" y="6965745"/>
            <a:ext cx="3302413" cy="1918489"/>
          </a:xfrm>
          <a:custGeom>
            <a:avLst/>
            <a:gdLst/>
            <a:ahLst/>
            <a:cxnLst/>
            <a:rect r="r" b="b" t="t" l="l"/>
            <a:pathLst>
              <a:path h="1918489" w="3302413">
                <a:moveTo>
                  <a:pt x="0" y="0"/>
                </a:moveTo>
                <a:lnTo>
                  <a:pt x="3302413" y="0"/>
                </a:lnTo>
                <a:lnTo>
                  <a:pt x="3302413" y="1918489"/>
                </a:lnTo>
                <a:lnTo>
                  <a:pt x="0" y="1918489"/>
                </a:lnTo>
                <a:lnTo>
                  <a:pt x="0" y="0"/>
                </a:lnTo>
                <a:close/>
              </a:path>
            </a:pathLst>
          </a:custGeom>
          <a:blipFill>
            <a:blip r:embed="rId5"/>
            <a:stretch>
              <a:fillRect l="0" t="0" r="-3246" b="0"/>
            </a:stretch>
          </a:blipFill>
        </p:spPr>
      </p:sp>
      <p:sp>
        <p:nvSpPr>
          <p:cNvPr name="Freeform 5" id="5"/>
          <p:cNvSpPr/>
          <p:nvPr/>
        </p:nvSpPr>
        <p:spPr>
          <a:xfrm flipH="false" flipV="false" rot="0">
            <a:off x="9903979" y="7022131"/>
            <a:ext cx="2796261" cy="1829768"/>
          </a:xfrm>
          <a:custGeom>
            <a:avLst/>
            <a:gdLst/>
            <a:ahLst/>
            <a:cxnLst/>
            <a:rect r="r" b="b" t="t" l="l"/>
            <a:pathLst>
              <a:path h="1829768" w="2796261">
                <a:moveTo>
                  <a:pt x="0" y="0"/>
                </a:moveTo>
                <a:lnTo>
                  <a:pt x="2796261" y="0"/>
                </a:lnTo>
                <a:lnTo>
                  <a:pt x="2796261" y="1829768"/>
                </a:lnTo>
                <a:lnTo>
                  <a:pt x="0" y="1829768"/>
                </a:lnTo>
                <a:lnTo>
                  <a:pt x="0" y="0"/>
                </a:lnTo>
                <a:close/>
              </a:path>
            </a:pathLst>
          </a:custGeom>
          <a:blipFill>
            <a:blip r:embed="rId6"/>
            <a:stretch>
              <a:fillRect l="0" t="0" r="0" b="0"/>
            </a:stretch>
          </a:blipFill>
        </p:spPr>
      </p:sp>
      <p:sp>
        <p:nvSpPr>
          <p:cNvPr name="Freeform 6" id="6"/>
          <p:cNvSpPr/>
          <p:nvPr/>
        </p:nvSpPr>
        <p:spPr>
          <a:xfrm flipH="false" flipV="false" rot="0">
            <a:off x="6051827" y="6965745"/>
            <a:ext cx="3614028" cy="1942540"/>
          </a:xfrm>
          <a:custGeom>
            <a:avLst/>
            <a:gdLst/>
            <a:ahLst/>
            <a:cxnLst/>
            <a:rect r="r" b="b" t="t" l="l"/>
            <a:pathLst>
              <a:path h="1942540" w="3614028">
                <a:moveTo>
                  <a:pt x="0" y="0"/>
                </a:moveTo>
                <a:lnTo>
                  <a:pt x="3614027" y="0"/>
                </a:lnTo>
                <a:lnTo>
                  <a:pt x="3614027" y="1942540"/>
                </a:lnTo>
                <a:lnTo>
                  <a:pt x="0" y="1942540"/>
                </a:lnTo>
                <a:lnTo>
                  <a:pt x="0" y="0"/>
                </a:lnTo>
                <a:close/>
              </a:path>
            </a:pathLst>
          </a:custGeom>
          <a:blipFill>
            <a:blip r:embed="rId7"/>
            <a:stretch>
              <a:fillRect l="0" t="0" r="0" b="0"/>
            </a:stretch>
          </a:blipFill>
        </p:spPr>
      </p:sp>
      <p:sp>
        <p:nvSpPr>
          <p:cNvPr name="Freeform 7" id="7"/>
          <p:cNvSpPr/>
          <p:nvPr/>
        </p:nvSpPr>
        <p:spPr>
          <a:xfrm flipH="false" flipV="false" rot="0">
            <a:off x="12938365" y="7341342"/>
            <a:ext cx="2733927" cy="1167295"/>
          </a:xfrm>
          <a:custGeom>
            <a:avLst/>
            <a:gdLst/>
            <a:ahLst/>
            <a:cxnLst/>
            <a:rect r="r" b="b" t="t" l="l"/>
            <a:pathLst>
              <a:path h="1167295" w="2733927">
                <a:moveTo>
                  <a:pt x="0" y="0"/>
                </a:moveTo>
                <a:lnTo>
                  <a:pt x="2733927" y="0"/>
                </a:lnTo>
                <a:lnTo>
                  <a:pt x="2733927" y="1167295"/>
                </a:lnTo>
                <a:lnTo>
                  <a:pt x="0" y="1167295"/>
                </a:lnTo>
                <a:lnTo>
                  <a:pt x="0" y="0"/>
                </a:lnTo>
                <a:close/>
              </a:path>
            </a:pathLst>
          </a:custGeom>
          <a:blipFill>
            <a:blip r:embed="rId8"/>
            <a:stretch>
              <a:fillRect l="0" t="0" r="0" b="0"/>
            </a:stretch>
          </a:blipFill>
        </p:spPr>
      </p:sp>
      <p:sp>
        <p:nvSpPr>
          <p:cNvPr name="Freeform 8" id="8"/>
          <p:cNvSpPr/>
          <p:nvPr/>
        </p:nvSpPr>
        <p:spPr>
          <a:xfrm flipH="false" flipV="false" rot="0">
            <a:off x="15910417" y="6916535"/>
            <a:ext cx="2040960" cy="2040960"/>
          </a:xfrm>
          <a:custGeom>
            <a:avLst/>
            <a:gdLst/>
            <a:ahLst/>
            <a:cxnLst/>
            <a:rect r="r" b="b" t="t" l="l"/>
            <a:pathLst>
              <a:path h="2040960" w="2040960">
                <a:moveTo>
                  <a:pt x="0" y="0"/>
                </a:moveTo>
                <a:lnTo>
                  <a:pt x="2040960" y="0"/>
                </a:lnTo>
                <a:lnTo>
                  <a:pt x="2040960" y="2040960"/>
                </a:lnTo>
                <a:lnTo>
                  <a:pt x="0" y="2040960"/>
                </a:lnTo>
                <a:lnTo>
                  <a:pt x="0" y="0"/>
                </a:lnTo>
                <a:close/>
              </a:path>
            </a:pathLst>
          </a:custGeom>
          <a:blipFill>
            <a:blip r:embed="rId9"/>
            <a:stretch>
              <a:fillRect l="0" t="0" r="0" b="0"/>
            </a:stretch>
          </a:blipFill>
        </p:spPr>
      </p:sp>
      <p:sp>
        <p:nvSpPr>
          <p:cNvPr name="TextBox 9" id="9"/>
          <p:cNvSpPr txBox="true"/>
          <p:nvPr/>
        </p:nvSpPr>
        <p:spPr>
          <a:xfrm rot="0">
            <a:off x="1627753" y="933450"/>
            <a:ext cx="15032494" cy="840995"/>
          </a:xfrm>
          <a:prstGeom prst="rect">
            <a:avLst/>
          </a:prstGeom>
        </p:spPr>
        <p:txBody>
          <a:bodyPr anchor="t" rtlCol="false" tIns="0" lIns="0" bIns="0" rIns="0">
            <a:spAutoFit/>
          </a:bodyPr>
          <a:lstStyle/>
          <a:p>
            <a:pPr algn="ctr">
              <a:lnSpc>
                <a:spcPts val="6894"/>
              </a:lnSpc>
            </a:pPr>
            <a:r>
              <a:rPr lang="en-US" sz="4924">
                <a:solidFill>
                  <a:srgbClr val="000000"/>
                </a:solidFill>
                <a:latin typeface="Paytone One Bold"/>
              </a:rPr>
              <a:t>Conclusion</a:t>
            </a:r>
          </a:p>
        </p:txBody>
      </p:sp>
      <p:sp>
        <p:nvSpPr>
          <p:cNvPr name="TextBox 10" id="10"/>
          <p:cNvSpPr txBox="true"/>
          <p:nvPr/>
        </p:nvSpPr>
        <p:spPr>
          <a:xfrm rot="0">
            <a:off x="1627753" y="1934495"/>
            <a:ext cx="14979501" cy="1412310"/>
          </a:xfrm>
          <a:prstGeom prst="rect">
            <a:avLst/>
          </a:prstGeom>
        </p:spPr>
        <p:txBody>
          <a:bodyPr anchor="t" rtlCol="false" tIns="0" lIns="0" bIns="0" rIns="0">
            <a:spAutoFit/>
          </a:bodyPr>
          <a:lstStyle/>
          <a:p>
            <a:pPr algn="ctr" marL="0" indent="0" lvl="0">
              <a:lnSpc>
                <a:spcPts val="5631"/>
              </a:lnSpc>
              <a:spcBef>
                <a:spcPct val="0"/>
              </a:spcBef>
            </a:pPr>
            <a:r>
              <a:rPr lang="en-US" sz="4022">
                <a:solidFill>
                  <a:srgbClr val="000000"/>
                </a:solidFill>
                <a:latin typeface="Canva Sans Bold"/>
              </a:rPr>
              <a:t>We deployed a Yelp Review Sentiment Classification Analysis using Big Data Tools and Techniques: </a:t>
            </a:r>
          </a:p>
        </p:txBody>
      </p:sp>
      <p:sp>
        <p:nvSpPr>
          <p:cNvPr name="TextBox 11" id="11"/>
          <p:cNvSpPr txBox="true"/>
          <p:nvPr/>
        </p:nvSpPr>
        <p:spPr>
          <a:xfrm rot="0">
            <a:off x="4582467" y="3623212"/>
            <a:ext cx="4321895" cy="2126685"/>
          </a:xfrm>
          <a:prstGeom prst="rect">
            <a:avLst/>
          </a:prstGeom>
        </p:spPr>
        <p:txBody>
          <a:bodyPr anchor="t" rtlCol="false" tIns="0" lIns="0" bIns="0" rIns="0">
            <a:spAutoFit/>
          </a:bodyPr>
          <a:lstStyle/>
          <a:p>
            <a:pPr marL="868405" indent="-434203" lvl="1">
              <a:lnSpc>
                <a:spcPts val="5631"/>
              </a:lnSpc>
              <a:buFont typeface="Arial"/>
              <a:buChar char="•"/>
            </a:pPr>
            <a:r>
              <a:rPr lang="en-US" sz="4022">
                <a:solidFill>
                  <a:srgbClr val="000000"/>
                </a:solidFill>
                <a:latin typeface="Canva Sans Bold"/>
              </a:rPr>
              <a:t>Mongo DB</a:t>
            </a:r>
          </a:p>
          <a:p>
            <a:pPr marL="868405" indent="-434203" lvl="1">
              <a:lnSpc>
                <a:spcPts val="5631"/>
              </a:lnSpc>
              <a:buFont typeface="Arial"/>
              <a:buChar char="•"/>
            </a:pPr>
            <a:r>
              <a:rPr lang="en-US" sz="4022">
                <a:solidFill>
                  <a:srgbClr val="000000"/>
                </a:solidFill>
                <a:latin typeface="Canva Sans Bold"/>
              </a:rPr>
              <a:t>Hive</a:t>
            </a:r>
          </a:p>
          <a:p>
            <a:pPr marL="868405" indent="-434203" lvl="1">
              <a:lnSpc>
                <a:spcPts val="5631"/>
              </a:lnSpc>
              <a:buFont typeface="Arial"/>
              <a:buChar char="•"/>
            </a:pPr>
            <a:r>
              <a:rPr lang="en-US" sz="4022">
                <a:solidFill>
                  <a:srgbClr val="000000"/>
                </a:solidFill>
                <a:latin typeface="Canva Sans Bold"/>
              </a:rPr>
              <a:t>SSIS</a:t>
            </a:r>
          </a:p>
        </p:txBody>
      </p:sp>
      <p:sp>
        <p:nvSpPr>
          <p:cNvPr name="TextBox 12" id="12"/>
          <p:cNvSpPr txBox="true"/>
          <p:nvPr/>
        </p:nvSpPr>
        <p:spPr>
          <a:xfrm rot="0">
            <a:off x="9144000" y="3508730"/>
            <a:ext cx="7347492" cy="2841060"/>
          </a:xfrm>
          <a:prstGeom prst="rect">
            <a:avLst/>
          </a:prstGeom>
        </p:spPr>
        <p:txBody>
          <a:bodyPr anchor="t" rtlCol="false" tIns="0" lIns="0" bIns="0" rIns="0">
            <a:spAutoFit/>
          </a:bodyPr>
          <a:lstStyle/>
          <a:p>
            <a:pPr marL="868405" indent="-434203" lvl="1">
              <a:lnSpc>
                <a:spcPts val="5631"/>
              </a:lnSpc>
              <a:buFont typeface="Arial"/>
              <a:buChar char="•"/>
            </a:pPr>
            <a:r>
              <a:rPr lang="en-US" sz="4022">
                <a:solidFill>
                  <a:srgbClr val="000000"/>
                </a:solidFill>
                <a:latin typeface="Canva Sans Bold"/>
              </a:rPr>
              <a:t>SSMS</a:t>
            </a:r>
          </a:p>
          <a:p>
            <a:pPr marL="868405" indent="-434203" lvl="1">
              <a:lnSpc>
                <a:spcPts val="5631"/>
              </a:lnSpc>
              <a:buFont typeface="Arial"/>
              <a:buChar char="•"/>
            </a:pPr>
            <a:r>
              <a:rPr lang="en-US" sz="4022">
                <a:solidFill>
                  <a:srgbClr val="000000"/>
                </a:solidFill>
                <a:latin typeface="Canva Sans Bold"/>
              </a:rPr>
              <a:t>Spark</a:t>
            </a:r>
          </a:p>
          <a:p>
            <a:pPr marL="868405" indent="-434203" lvl="1">
              <a:lnSpc>
                <a:spcPts val="5631"/>
              </a:lnSpc>
              <a:buFont typeface="Arial"/>
              <a:buChar char="•"/>
            </a:pPr>
            <a:r>
              <a:rPr lang="en-US" sz="4022">
                <a:solidFill>
                  <a:srgbClr val="000000"/>
                </a:solidFill>
                <a:latin typeface="Canva Sans Bold"/>
              </a:rPr>
              <a:t>Tableau</a:t>
            </a:r>
          </a:p>
          <a:p>
            <a:pPr algn="ctr" marL="0" indent="0" lvl="0">
              <a:lnSpc>
                <a:spcPts val="5631"/>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316642" y="1996333"/>
            <a:ext cx="5440955" cy="6991881"/>
          </a:xfrm>
          <a:custGeom>
            <a:avLst/>
            <a:gdLst/>
            <a:ahLst/>
            <a:cxnLst/>
            <a:rect r="r" b="b" t="t" l="l"/>
            <a:pathLst>
              <a:path h="6991881" w="5440955">
                <a:moveTo>
                  <a:pt x="0" y="0"/>
                </a:moveTo>
                <a:lnTo>
                  <a:pt x="5440955" y="0"/>
                </a:lnTo>
                <a:lnTo>
                  <a:pt x="5440955" y="6991881"/>
                </a:lnTo>
                <a:lnTo>
                  <a:pt x="0" y="6991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77358" y="159703"/>
            <a:ext cx="819988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Process Flow</a:t>
            </a:r>
          </a:p>
        </p:txBody>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3758640" y="4385651"/>
            <a:ext cx="4641200" cy="4146226"/>
          </a:xfrm>
          <a:prstGeom prst="rect">
            <a:avLst/>
          </a:prstGeom>
        </p:spPr>
        <p:txBody>
          <a:bodyPr anchor="t" rtlCol="false" tIns="0" lIns="0" bIns="0" rIns="0">
            <a:spAutoFit/>
          </a:bodyPr>
          <a:lstStyle/>
          <a:p>
            <a:pPr algn="ctr">
              <a:lnSpc>
                <a:spcPts val="2360"/>
              </a:lnSpc>
            </a:pPr>
            <a:r>
              <a:rPr lang="en-US" sz="1686">
                <a:solidFill>
                  <a:srgbClr val="000000"/>
                </a:solidFill>
                <a:latin typeface="Paytone One Bold"/>
              </a:rPr>
              <a:t>The process flow comprises of the following Big Data tools:</a:t>
            </a:r>
          </a:p>
          <a:p>
            <a:pPr algn="ctr">
              <a:lnSpc>
                <a:spcPts val="2360"/>
              </a:lnSpc>
            </a:pPr>
          </a:p>
          <a:p>
            <a:pPr algn="ctr" marL="364032" indent="-182016" lvl="1">
              <a:lnSpc>
                <a:spcPts val="2360"/>
              </a:lnSpc>
              <a:buFont typeface="Arial"/>
              <a:buChar char="•"/>
            </a:pPr>
            <a:r>
              <a:rPr lang="en-US" sz="1686">
                <a:solidFill>
                  <a:srgbClr val="000000"/>
                </a:solidFill>
                <a:latin typeface="Paytone One Bold"/>
              </a:rPr>
              <a:t>MongoDB (Semi-Structured Data - JSON)</a:t>
            </a:r>
          </a:p>
          <a:p>
            <a:pPr algn="ctr" marL="364032" indent="-182016" lvl="1">
              <a:lnSpc>
                <a:spcPts val="2360"/>
              </a:lnSpc>
              <a:buFont typeface="Arial"/>
              <a:buChar char="•"/>
            </a:pPr>
            <a:r>
              <a:rPr lang="en-US" sz="1686">
                <a:solidFill>
                  <a:srgbClr val="000000"/>
                </a:solidFill>
                <a:latin typeface="Paytone One Bold"/>
              </a:rPr>
              <a:t>Hive (Structured Data - CSV)</a:t>
            </a:r>
          </a:p>
          <a:p>
            <a:pPr algn="ctr" marL="364032" indent="-182016" lvl="1">
              <a:lnSpc>
                <a:spcPts val="2360"/>
              </a:lnSpc>
              <a:buFont typeface="Arial"/>
              <a:buChar char="•"/>
            </a:pPr>
            <a:r>
              <a:rPr lang="en-US" sz="1686">
                <a:solidFill>
                  <a:srgbClr val="000000"/>
                </a:solidFill>
                <a:latin typeface="Paytone One Bold"/>
              </a:rPr>
              <a:t>SSIS - ETL (Visual Studio)</a:t>
            </a:r>
          </a:p>
          <a:p>
            <a:pPr algn="ctr" marL="364032" indent="-182016" lvl="1">
              <a:lnSpc>
                <a:spcPts val="2360"/>
              </a:lnSpc>
              <a:buFont typeface="Arial"/>
              <a:buChar char="•"/>
            </a:pPr>
            <a:r>
              <a:rPr lang="en-US" sz="1686">
                <a:solidFill>
                  <a:srgbClr val="000000"/>
                </a:solidFill>
                <a:latin typeface="Paytone One Bold"/>
              </a:rPr>
              <a:t>Data Warehouse (SQL Server Management Studio)</a:t>
            </a:r>
          </a:p>
          <a:p>
            <a:pPr algn="ctr" marL="364032" indent="-182016" lvl="1">
              <a:lnSpc>
                <a:spcPts val="2360"/>
              </a:lnSpc>
              <a:buFont typeface="Arial"/>
              <a:buChar char="•"/>
            </a:pPr>
            <a:r>
              <a:rPr lang="en-US" sz="1686">
                <a:solidFill>
                  <a:srgbClr val="000000"/>
                </a:solidFill>
                <a:latin typeface="Paytone One Bold"/>
              </a:rPr>
              <a:t>Tableau (Visualization)</a:t>
            </a:r>
          </a:p>
          <a:p>
            <a:pPr algn="ctr" marL="364032" indent="-182016" lvl="1">
              <a:lnSpc>
                <a:spcPts val="2360"/>
              </a:lnSpc>
              <a:buFont typeface="Arial"/>
              <a:buChar char="•"/>
            </a:pPr>
            <a:r>
              <a:rPr lang="en-US" sz="1686">
                <a:solidFill>
                  <a:srgbClr val="000000"/>
                </a:solidFill>
                <a:latin typeface="Paytone One Bold"/>
              </a:rPr>
              <a:t>Apache Spark (used for performing sentiment analysis </a:t>
            </a:r>
          </a:p>
          <a:p>
            <a:pPr algn="ctr">
              <a:lnSpc>
                <a:spcPts val="2360"/>
              </a:lnSpc>
            </a:pPr>
            <a:r>
              <a:rPr lang="en-US" sz="1686">
                <a:solidFill>
                  <a:srgbClr val="000000"/>
                </a:solidFill>
                <a:latin typeface="Paytone One Bold"/>
              </a:rPr>
              <a:t> using Databricks)</a:t>
            </a:r>
          </a:p>
          <a:p>
            <a:pPr algn="ctr">
              <a:lnSpc>
                <a:spcPts val="2360"/>
              </a:lnSpc>
            </a:pPr>
          </a:p>
        </p:txBody>
      </p:sp>
      <p:sp>
        <p:nvSpPr>
          <p:cNvPr name="Freeform 7" id="7"/>
          <p:cNvSpPr/>
          <p:nvPr/>
        </p:nvSpPr>
        <p:spPr>
          <a:xfrm flipH="false" flipV="false" rot="0">
            <a:off x="10113982" y="568640"/>
            <a:ext cx="7145318" cy="9149719"/>
          </a:xfrm>
          <a:custGeom>
            <a:avLst/>
            <a:gdLst/>
            <a:ahLst/>
            <a:cxnLst/>
            <a:rect r="r" b="b" t="t" l="l"/>
            <a:pathLst>
              <a:path h="9149719" w="7145318">
                <a:moveTo>
                  <a:pt x="0" y="0"/>
                </a:moveTo>
                <a:lnTo>
                  <a:pt x="7145318" y="0"/>
                </a:lnTo>
                <a:lnTo>
                  <a:pt x="7145318" y="9149720"/>
                </a:lnTo>
                <a:lnTo>
                  <a:pt x="0" y="9149720"/>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632215" y="3853883"/>
            <a:ext cx="7414224" cy="4253274"/>
          </a:xfrm>
          <a:prstGeom prst="rect">
            <a:avLst/>
          </a:prstGeom>
        </p:spPr>
        <p:txBody>
          <a:bodyPr anchor="t" rtlCol="false" tIns="0" lIns="0" bIns="0" rIns="0">
            <a:spAutoFit/>
          </a:bodyPr>
          <a:lstStyle/>
          <a:p>
            <a:pPr algn="ctr" marL="650463" indent="-325232" lvl="1">
              <a:lnSpc>
                <a:spcPts val="4217"/>
              </a:lnSpc>
              <a:buFont typeface="Arial"/>
              <a:buChar char="•"/>
            </a:pPr>
            <a:r>
              <a:rPr lang="en-US" sz="3012">
                <a:solidFill>
                  <a:srgbClr val="000000"/>
                </a:solidFill>
                <a:latin typeface="Quicksand Bold"/>
              </a:rPr>
              <a:t>Hadoop provides distributed storage for Hive Database</a:t>
            </a:r>
          </a:p>
          <a:p>
            <a:pPr algn="ctr" marL="650463" indent="-325232" lvl="1">
              <a:lnSpc>
                <a:spcPts val="4217"/>
              </a:lnSpc>
              <a:buFont typeface="Arial"/>
              <a:buChar char="•"/>
            </a:pPr>
            <a:r>
              <a:rPr lang="en-US" sz="3012">
                <a:solidFill>
                  <a:srgbClr val="000000"/>
                </a:solidFill>
                <a:latin typeface="Quicksand Bold"/>
              </a:rPr>
              <a:t>Hue provides User Interface to interact with Hive database </a:t>
            </a:r>
          </a:p>
          <a:p>
            <a:pPr algn="ctr" marL="650463" indent="-325232" lvl="1">
              <a:lnSpc>
                <a:spcPts val="4217"/>
              </a:lnSpc>
              <a:buFont typeface="Arial"/>
              <a:buChar char="•"/>
            </a:pPr>
            <a:r>
              <a:rPr lang="en-US" sz="3012">
                <a:solidFill>
                  <a:srgbClr val="000000"/>
                </a:solidFill>
                <a:latin typeface="Quicksand Bold"/>
              </a:rPr>
              <a:t>Hive also provides various connection adaptors to interact with it, such as, JDBC, ODBC and Thrift</a:t>
            </a:r>
          </a:p>
          <a:p>
            <a:pPr algn="ctr">
              <a:lnSpc>
                <a:spcPts val="4217"/>
              </a:lnSpc>
            </a:pPr>
          </a:p>
        </p:txBody>
      </p:sp>
      <p:sp>
        <p:nvSpPr>
          <p:cNvPr name="TextBox 10" id="10"/>
          <p:cNvSpPr txBox="true"/>
          <p:nvPr/>
        </p:nvSpPr>
        <p:spPr>
          <a:xfrm rot="0">
            <a:off x="-557504" y="314660"/>
            <a:ext cx="15846735" cy="1411587"/>
          </a:xfrm>
          <a:prstGeom prst="rect">
            <a:avLst/>
          </a:prstGeom>
        </p:spPr>
        <p:txBody>
          <a:bodyPr anchor="t" rtlCol="false" tIns="0" lIns="0" bIns="0" rIns="0">
            <a:spAutoFit/>
          </a:bodyPr>
          <a:lstStyle/>
          <a:p>
            <a:pPr algn="ctr">
              <a:lnSpc>
                <a:spcPts val="11537"/>
              </a:lnSpc>
            </a:pPr>
            <a:r>
              <a:rPr lang="en-US" sz="8240">
                <a:solidFill>
                  <a:srgbClr val="000000"/>
                </a:solidFill>
                <a:latin typeface="Paytone One"/>
              </a:rPr>
              <a:t>Data Storage Architecture</a:t>
            </a:r>
          </a:p>
        </p:txBody>
      </p:sp>
      <p:sp>
        <p:nvSpPr>
          <p:cNvPr name="Freeform 11" id="11"/>
          <p:cNvSpPr/>
          <p:nvPr/>
        </p:nvSpPr>
        <p:spPr>
          <a:xfrm flipH="false" flipV="false" rot="0">
            <a:off x="9353939" y="3598929"/>
            <a:ext cx="7560145" cy="4820333"/>
          </a:xfrm>
          <a:custGeom>
            <a:avLst/>
            <a:gdLst/>
            <a:ahLst/>
            <a:cxnLst/>
            <a:rect r="r" b="b" t="t" l="l"/>
            <a:pathLst>
              <a:path h="4820333" w="7560145">
                <a:moveTo>
                  <a:pt x="0" y="0"/>
                </a:moveTo>
                <a:lnTo>
                  <a:pt x="7560144" y="0"/>
                </a:lnTo>
                <a:lnTo>
                  <a:pt x="7560144" y="4820333"/>
                </a:lnTo>
                <a:lnTo>
                  <a:pt x="0" y="4820333"/>
                </a:lnTo>
                <a:lnTo>
                  <a:pt x="0" y="0"/>
                </a:lnTo>
                <a:close/>
              </a:path>
            </a:pathLst>
          </a:custGeom>
          <a:blipFill>
            <a:blip r:embed="rId8"/>
            <a:stretch>
              <a:fillRect l="0" t="0" r="-2354"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149781" y="6108242"/>
            <a:ext cx="15988437" cy="2341895"/>
          </a:xfrm>
          <a:prstGeom prst="rect">
            <a:avLst/>
          </a:prstGeom>
        </p:spPr>
        <p:txBody>
          <a:bodyPr anchor="t" rtlCol="false" tIns="0" lIns="0" bIns="0" rIns="0">
            <a:spAutoFit/>
          </a:bodyPr>
          <a:lstStyle/>
          <a:p>
            <a:pPr algn="ctr" marL="572942" indent="-286471" lvl="1">
              <a:lnSpc>
                <a:spcPts val="3715"/>
              </a:lnSpc>
              <a:buFont typeface="Arial"/>
              <a:buChar char="•"/>
            </a:pPr>
            <a:r>
              <a:rPr lang="en-US" sz="2653">
                <a:solidFill>
                  <a:srgbClr val="000000"/>
                </a:solidFill>
                <a:latin typeface="Quicksand Bold"/>
              </a:rPr>
              <a:t>Storage architecture has been created using "docker compose"</a:t>
            </a:r>
          </a:p>
          <a:p>
            <a:pPr algn="ctr" marL="572942" indent="-286471" lvl="1">
              <a:lnSpc>
                <a:spcPts val="3715"/>
              </a:lnSpc>
              <a:buFont typeface="Arial"/>
              <a:buChar char="•"/>
            </a:pPr>
            <a:r>
              <a:rPr lang="en-US" sz="2653">
                <a:solidFill>
                  <a:srgbClr val="000000"/>
                </a:solidFill>
                <a:latin typeface="Quicksand Bold"/>
              </a:rPr>
              <a:t>After deploying it on Azure Virtual Machine, We exposed "8888" port to excess Hue Interface from outside.</a:t>
            </a:r>
          </a:p>
          <a:p>
            <a:pPr algn="ctr" marL="572942" indent="-286471" lvl="1">
              <a:lnSpc>
                <a:spcPts val="3715"/>
              </a:lnSpc>
              <a:buFont typeface="Arial"/>
              <a:buChar char="•"/>
            </a:pPr>
            <a:r>
              <a:rPr lang="en-US" sz="2653">
                <a:solidFill>
                  <a:srgbClr val="000000"/>
                </a:solidFill>
                <a:latin typeface="Quicksand Bold"/>
              </a:rPr>
              <a:t>Structured CSV files will be loaded using Hue Interface</a:t>
            </a:r>
          </a:p>
          <a:p>
            <a:pPr algn="ctr">
              <a:lnSpc>
                <a:spcPts val="3715"/>
              </a:lnSpc>
            </a:pPr>
          </a:p>
        </p:txBody>
      </p:sp>
      <p:sp>
        <p:nvSpPr>
          <p:cNvPr name="TextBox 10" id="10"/>
          <p:cNvSpPr txBox="true"/>
          <p:nvPr/>
        </p:nvSpPr>
        <p:spPr>
          <a:xfrm rot="0">
            <a:off x="-206421" y="287605"/>
            <a:ext cx="15526558" cy="1982428"/>
          </a:xfrm>
          <a:prstGeom prst="rect">
            <a:avLst/>
          </a:prstGeom>
        </p:spPr>
        <p:txBody>
          <a:bodyPr anchor="t" rtlCol="false" tIns="0" lIns="0" bIns="0" rIns="0">
            <a:spAutoFit/>
          </a:bodyPr>
          <a:lstStyle/>
          <a:p>
            <a:pPr algn="ctr">
              <a:lnSpc>
                <a:spcPts val="7997"/>
              </a:lnSpc>
            </a:pPr>
            <a:r>
              <a:rPr lang="en-US" sz="5712">
                <a:solidFill>
                  <a:srgbClr val="000000"/>
                </a:solidFill>
                <a:latin typeface="Paytone One"/>
              </a:rPr>
              <a:t>Implementing Storage architecture in Docker</a:t>
            </a:r>
          </a:p>
        </p:txBody>
      </p:sp>
      <p:sp>
        <p:nvSpPr>
          <p:cNvPr name="Freeform 11" id="11"/>
          <p:cNvSpPr/>
          <p:nvPr/>
        </p:nvSpPr>
        <p:spPr>
          <a:xfrm flipH="false" flipV="false" rot="0">
            <a:off x="1481227" y="4005081"/>
            <a:ext cx="15325547" cy="1646628"/>
          </a:xfrm>
          <a:custGeom>
            <a:avLst/>
            <a:gdLst/>
            <a:ahLst/>
            <a:cxnLst/>
            <a:rect r="r" b="b" t="t" l="l"/>
            <a:pathLst>
              <a:path h="1646628" w="15325547">
                <a:moveTo>
                  <a:pt x="0" y="0"/>
                </a:moveTo>
                <a:lnTo>
                  <a:pt x="15325546" y="0"/>
                </a:lnTo>
                <a:lnTo>
                  <a:pt x="15325546" y="1646628"/>
                </a:lnTo>
                <a:lnTo>
                  <a:pt x="0" y="1646628"/>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01530" y="159703"/>
            <a:ext cx="1348493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Yelp Business - Table</a:t>
            </a:r>
          </a:p>
        </p:txBody>
      </p:sp>
      <p:sp>
        <p:nvSpPr>
          <p:cNvPr name="Freeform 4" id="4"/>
          <p:cNvSpPr/>
          <p:nvPr/>
        </p:nvSpPr>
        <p:spPr>
          <a:xfrm flipH="false" flipV="false" rot="0">
            <a:off x="1310107" y="1974719"/>
            <a:ext cx="15686836" cy="7843418"/>
          </a:xfrm>
          <a:custGeom>
            <a:avLst/>
            <a:gdLst/>
            <a:ahLst/>
            <a:cxnLst/>
            <a:rect r="r" b="b" t="t" l="l"/>
            <a:pathLst>
              <a:path h="7843418" w="15686836">
                <a:moveTo>
                  <a:pt x="0" y="0"/>
                </a:moveTo>
                <a:lnTo>
                  <a:pt x="15686836" y="0"/>
                </a:lnTo>
                <a:lnTo>
                  <a:pt x="15686836" y="7843418"/>
                </a:lnTo>
                <a:lnTo>
                  <a:pt x="0" y="784341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01530" y="159703"/>
            <a:ext cx="13484939"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Yelp Review - Table</a:t>
            </a:r>
          </a:p>
        </p:txBody>
      </p:sp>
      <p:sp>
        <p:nvSpPr>
          <p:cNvPr name="Freeform 4" id="4"/>
          <p:cNvSpPr/>
          <p:nvPr/>
        </p:nvSpPr>
        <p:spPr>
          <a:xfrm flipH="false" flipV="false" rot="0">
            <a:off x="755465" y="2343281"/>
            <a:ext cx="16777070" cy="7244153"/>
          </a:xfrm>
          <a:custGeom>
            <a:avLst/>
            <a:gdLst/>
            <a:ahLst/>
            <a:cxnLst/>
            <a:rect r="r" b="b" t="t" l="l"/>
            <a:pathLst>
              <a:path h="7244153" w="16777070">
                <a:moveTo>
                  <a:pt x="0" y="0"/>
                </a:moveTo>
                <a:lnTo>
                  <a:pt x="16777070" y="0"/>
                </a:lnTo>
                <a:lnTo>
                  <a:pt x="16777070" y="7244153"/>
                </a:lnTo>
                <a:lnTo>
                  <a:pt x="0" y="7244153"/>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162623" y="3405475"/>
            <a:ext cx="13962754" cy="5498265"/>
          </a:xfrm>
          <a:prstGeom prst="rect">
            <a:avLst/>
          </a:prstGeom>
        </p:spPr>
        <p:txBody>
          <a:bodyPr anchor="t" rtlCol="false" tIns="0" lIns="0" bIns="0" rIns="0">
            <a:spAutoFit/>
          </a:bodyPr>
          <a:lstStyle/>
          <a:p>
            <a:pPr algn="ctr">
              <a:lnSpc>
                <a:spcPts val="3964"/>
              </a:lnSpc>
            </a:pPr>
            <a:r>
              <a:rPr lang="en-US" sz="2832">
                <a:solidFill>
                  <a:srgbClr val="000000"/>
                </a:solidFill>
                <a:latin typeface="Quicksand Bold"/>
              </a:rPr>
              <a:t>MongoDB is often considered a semi-structured or flexible schema database because it allows for dynamic, non-relational data structures. While traditional relational databases require data to be structured into tables with predefined columns and data types, MongoDB allows for data to be stored as JSON-like documents that can have a dynamic schema.</a:t>
            </a:r>
          </a:p>
          <a:p>
            <a:pPr algn="ctr">
              <a:lnSpc>
                <a:spcPts val="3964"/>
              </a:lnSpc>
            </a:pPr>
            <a:r>
              <a:rPr lang="en-US" sz="2832">
                <a:solidFill>
                  <a:srgbClr val="000000"/>
                </a:solidFill>
                <a:latin typeface="Quicksand Bold"/>
              </a:rPr>
              <a:t>In MongoDB, documents within a collection can have different fields and data types, and new fields can be added or removed without requiring any predefined schema. This flexible schema makes MongoDB an excellent choice for managing semi-structured data, such as JSON data from web applications, sensor data from the Internet of Things (IoT), or log files from various sources.</a:t>
            </a:r>
          </a:p>
          <a:p>
            <a:pPr algn="ctr">
              <a:lnSpc>
                <a:spcPts val="3964"/>
              </a:lnSpc>
            </a:pPr>
          </a:p>
        </p:txBody>
      </p:sp>
      <p:sp>
        <p:nvSpPr>
          <p:cNvPr name="TextBox 10" id="10"/>
          <p:cNvSpPr txBox="true"/>
          <p:nvPr/>
        </p:nvSpPr>
        <p:spPr>
          <a:xfrm rot="0">
            <a:off x="394977" y="267347"/>
            <a:ext cx="990262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Why MongoDB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DAFdmW6QThI</dc:identifier>
  <dcterms:modified xsi:type="dcterms:W3CDTF">2011-08-01T06:04:30Z</dcterms:modified>
  <cp:revision>1</cp:revision>
  <dc:title>Brown Aesthetic Group Project Presentation</dc:title>
</cp:coreProperties>
</file>